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40"/>
  </p:notesMasterIdLst>
  <p:sldIdLst>
    <p:sldId id="256" r:id="rId2"/>
    <p:sldId id="257" r:id="rId3"/>
    <p:sldId id="260" r:id="rId4"/>
    <p:sldId id="261" r:id="rId5"/>
    <p:sldId id="275" r:id="rId6"/>
    <p:sldId id="276" r:id="rId7"/>
    <p:sldId id="262" r:id="rId8"/>
    <p:sldId id="259" r:id="rId9"/>
    <p:sldId id="278" r:id="rId10"/>
    <p:sldId id="274" r:id="rId11"/>
    <p:sldId id="266" r:id="rId12"/>
    <p:sldId id="282" r:id="rId13"/>
    <p:sldId id="279" r:id="rId14"/>
    <p:sldId id="301" r:id="rId15"/>
    <p:sldId id="283" r:id="rId16"/>
    <p:sldId id="284" r:id="rId17"/>
    <p:sldId id="286" r:id="rId18"/>
    <p:sldId id="285" r:id="rId19"/>
    <p:sldId id="287" r:id="rId20"/>
    <p:sldId id="289" r:id="rId21"/>
    <p:sldId id="291" r:id="rId22"/>
    <p:sldId id="305" r:id="rId23"/>
    <p:sldId id="293" r:id="rId24"/>
    <p:sldId id="294" r:id="rId25"/>
    <p:sldId id="295" r:id="rId26"/>
    <p:sldId id="296" r:id="rId27"/>
    <p:sldId id="288" r:id="rId28"/>
    <p:sldId id="297" r:id="rId29"/>
    <p:sldId id="298" r:id="rId30"/>
    <p:sldId id="300" r:id="rId31"/>
    <p:sldId id="299" r:id="rId32"/>
    <p:sldId id="302" r:id="rId33"/>
    <p:sldId id="303" r:id="rId34"/>
    <p:sldId id="304" r:id="rId35"/>
    <p:sldId id="306" r:id="rId36"/>
    <p:sldId id="268" r:id="rId37"/>
    <p:sldId id="270" r:id="rId38"/>
    <p:sldId id="271" r:id="rId39"/>
  </p:sldIdLst>
  <p:sldSz cx="9144000" cy="5143500" type="screen16x9"/>
  <p:notesSz cx="6858000" cy="9144000"/>
  <p:embeddedFontLst>
    <p:embeddedFont>
      <p:font typeface="Merriweather" panose="00000500000000000000" pitchFamily="2" charset="0"/>
      <p:regular r:id="rId41"/>
      <p:bold r:id="rId42"/>
      <p:italic r:id="rId43"/>
      <p:boldItalic r:id="rId44"/>
    </p:embeddedFont>
    <p:embeddedFont>
      <p:font typeface="Raleway" pitchFamily="2" charset="0"/>
      <p:regular r:id="rId45"/>
      <p:bold r:id="rId46"/>
      <p:italic r:id="rId47"/>
      <p:boldItalic r:id="rId4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432B7B7-F34D-4EF5-821E-A75D51D1795F}">
  <a:tblStyle styleId="{F432B7B7-F34D-4EF5-821E-A75D51D1795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354" autoAdjust="0"/>
    <p:restoredTop sz="94660"/>
  </p:normalViewPr>
  <p:slideViewPr>
    <p:cSldViewPr snapToGrid="0">
      <p:cViewPr varScale="1">
        <p:scale>
          <a:sx n="99" d="100"/>
          <a:sy n="99" d="100"/>
        </p:scale>
        <p:origin x="705" y="63"/>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2.fntdata"/><Relationship Id="rId47" Type="http://schemas.openxmlformats.org/officeDocument/2006/relationships/font" Target="fonts/font7.fntdata"/><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font" Target="fonts/font5.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4.fntdata"/><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3.fntdata"/><Relationship Id="rId48" Type="http://schemas.openxmlformats.org/officeDocument/2006/relationships/font" Target="fonts/font8.fntdata"/><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6.fntdata"/><Relationship Id="rId20" Type="http://schemas.openxmlformats.org/officeDocument/2006/relationships/slide" Target="slides/slide19.xml"/><Relationship Id="rId41"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606374289"/>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 name="Google Shape;52;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26926ca39e1_0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26926ca39e1_0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a:extLst>
            <a:ext uri="{FF2B5EF4-FFF2-40B4-BE49-F238E27FC236}">
              <a16:creationId xmlns:a16="http://schemas.microsoft.com/office/drawing/2014/main" id="{489DCBA6-2828-39CC-8B6B-53ABCE2E1260}"/>
            </a:ext>
          </a:extLst>
        </p:cNvPr>
        <p:cNvGrpSpPr/>
        <p:nvPr/>
      </p:nvGrpSpPr>
      <p:grpSpPr>
        <a:xfrm>
          <a:off x="0" y="0"/>
          <a:ext cx="0" cy="0"/>
          <a:chOff x="0" y="0"/>
          <a:chExt cx="0" cy="0"/>
        </a:xfrm>
      </p:grpSpPr>
      <p:sp>
        <p:nvSpPr>
          <p:cNvPr id="75" name="Google Shape;75;g26926ca39e1_0_38:notes">
            <a:extLst>
              <a:ext uri="{FF2B5EF4-FFF2-40B4-BE49-F238E27FC236}">
                <a16:creationId xmlns:a16="http://schemas.microsoft.com/office/drawing/2014/main" id="{837DF826-0E7F-4D5B-5914-82893631AA1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26926ca39e1_0_38:notes">
            <a:extLst>
              <a:ext uri="{FF2B5EF4-FFF2-40B4-BE49-F238E27FC236}">
                <a16:creationId xmlns:a16="http://schemas.microsoft.com/office/drawing/2014/main" id="{580A5759-3BF6-AA27-947B-8E147AFA747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366265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a:extLst>
            <a:ext uri="{FF2B5EF4-FFF2-40B4-BE49-F238E27FC236}">
              <a16:creationId xmlns:a16="http://schemas.microsoft.com/office/drawing/2014/main" id="{8812B682-604E-CA34-7202-B034C011AA1F}"/>
            </a:ext>
          </a:extLst>
        </p:cNvPr>
        <p:cNvGrpSpPr/>
        <p:nvPr/>
      </p:nvGrpSpPr>
      <p:grpSpPr>
        <a:xfrm>
          <a:off x="0" y="0"/>
          <a:ext cx="0" cy="0"/>
          <a:chOff x="0" y="0"/>
          <a:chExt cx="0" cy="0"/>
        </a:xfrm>
      </p:grpSpPr>
      <p:sp>
        <p:nvSpPr>
          <p:cNvPr id="75" name="Google Shape;75;g26926ca39e1_0_38:notes">
            <a:extLst>
              <a:ext uri="{FF2B5EF4-FFF2-40B4-BE49-F238E27FC236}">
                <a16:creationId xmlns:a16="http://schemas.microsoft.com/office/drawing/2014/main" id="{D1092F2F-4E40-BF53-1E9C-76F9312D4CB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26926ca39e1_0_38:notes">
            <a:extLst>
              <a:ext uri="{FF2B5EF4-FFF2-40B4-BE49-F238E27FC236}">
                <a16:creationId xmlns:a16="http://schemas.microsoft.com/office/drawing/2014/main" id="{093568F1-4A04-1C52-8E2A-652A076A55A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844209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a:extLst>
            <a:ext uri="{FF2B5EF4-FFF2-40B4-BE49-F238E27FC236}">
              <a16:creationId xmlns:a16="http://schemas.microsoft.com/office/drawing/2014/main" id="{8812B682-604E-CA34-7202-B034C011AA1F}"/>
            </a:ext>
          </a:extLst>
        </p:cNvPr>
        <p:cNvGrpSpPr/>
        <p:nvPr/>
      </p:nvGrpSpPr>
      <p:grpSpPr>
        <a:xfrm>
          <a:off x="0" y="0"/>
          <a:ext cx="0" cy="0"/>
          <a:chOff x="0" y="0"/>
          <a:chExt cx="0" cy="0"/>
        </a:xfrm>
      </p:grpSpPr>
      <p:sp>
        <p:nvSpPr>
          <p:cNvPr id="75" name="Google Shape;75;g26926ca39e1_0_38:notes">
            <a:extLst>
              <a:ext uri="{FF2B5EF4-FFF2-40B4-BE49-F238E27FC236}">
                <a16:creationId xmlns:a16="http://schemas.microsoft.com/office/drawing/2014/main" id="{D1092F2F-4E40-BF53-1E9C-76F9312D4CB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26926ca39e1_0_38:notes">
            <a:extLst>
              <a:ext uri="{FF2B5EF4-FFF2-40B4-BE49-F238E27FC236}">
                <a16:creationId xmlns:a16="http://schemas.microsoft.com/office/drawing/2014/main" id="{093568F1-4A04-1C52-8E2A-652A076A55A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944798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a:extLst>
            <a:ext uri="{FF2B5EF4-FFF2-40B4-BE49-F238E27FC236}">
              <a16:creationId xmlns:a16="http://schemas.microsoft.com/office/drawing/2014/main" id="{4E8504FA-F889-3BDB-8C80-4083E06C387D}"/>
            </a:ext>
          </a:extLst>
        </p:cNvPr>
        <p:cNvGrpSpPr/>
        <p:nvPr/>
      </p:nvGrpSpPr>
      <p:grpSpPr>
        <a:xfrm>
          <a:off x="0" y="0"/>
          <a:ext cx="0" cy="0"/>
          <a:chOff x="0" y="0"/>
          <a:chExt cx="0" cy="0"/>
        </a:xfrm>
      </p:grpSpPr>
      <p:sp>
        <p:nvSpPr>
          <p:cNvPr id="75" name="Google Shape;75;g26926ca39e1_0_38:notes">
            <a:extLst>
              <a:ext uri="{FF2B5EF4-FFF2-40B4-BE49-F238E27FC236}">
                <a16:creationId xmlns:a16="http://schemas.microsoft.com/office/drawing/2014/main" id="{7F1B60FF-9E17-5B30-3FCF-61FFDB0727F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26926ca39e1_0_38:notes">
            <a:extLst>
              <a:ext uri="{FF2B5EF4-FFF2-40B4-BE49-F238E27FC236}">
                <a16:creationId xmlns:a16="http://schemas.microsoft.com/office/drawing/2014/main" id="{0C86DF70-A977-5C9A-6ABE-014D40D2765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33877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a:extLst>
            <a:ext uri="{FF2B5EF4-FFF2-40B4-BE49-F238E27FC236}">
              <a16:creationId xmlns:a16="http://schemas.microsoft.com/office/drawing/2014/main" id="{6D8F83BF-1595-E422-786A-9FC149F1AC64}"/>
            </a:ext>
          </a:extLst>
        </p:cNvPr>
        <p:cNvGrpSpPr/>
        <p:nvPr/>
      </p:nvGrpSpPr>
      <p:grpSpPr>
        <a:xfrm>
          <a:off x="0" y="0"/>
          <a:ext cx="0" cy="0"/>
          <a:chOff x="0" y="0"/>
          <a:chExt cx="0" cy="0"/>
        </a:xfrm>
      </p:grpSpPr>
      <p:sp>
        <p:nvSpPr>
          <p:cNvPr id="75" name="Google Shape;75;g26926ca39e1_0_38:notes">
            <a:extLst>
              <a:ext uri="{FF2B5EF4-FFF2-40B4-BE49-F238E27FC236}">
                <a16:creationId xmlns:a16="http://schemas.microsoft.com/office/drawing/2014/main" id="{A3EF7A4A-8F35-1236-D6E3-9C41FB4870F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26926ca39e1_0_38:notes">
            <a:extLst>
              <a:ext uri="{FF2B5EF4-FFF2-40B4-BE49-F238E27FC236}">
                <a16:creationId xmlns:a16="http://schemas.microsoft.com/office/drawing/2014/main" id="{7497B00B-CC8B-DDCC-8671-FE0D4BBF393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569252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a:extLst>
            <a:ext uri="{FF2B5EF4-FFF2-40B4-BE49-F238E27FC236}">
              <a16:creationId xmlns:a16="http://schemas.microsoft.com/office/drawing/2014/main" id="{0DBAF59B-B563-8997-B752-D98D89B162ED}"/>
            </a:ext>
          </a:extLst>
        </p:cNvPr>
        <p:cNvGrpSpPr/>
        <p:nvPr/>
      </p:nvGrpSpPr>
      <p:grpSpPr>
        <a:xfrm>
          <a:off x="0" y="0"/>
          <a:ext cx="0" cy="0"/>
          <a:chOff x="0" y="0"/>
          <a:chExt cx="0" cy="0"/>
        </a:xfrm>
      </p:grpSpPr>
      <p:sp>
        <p:nvSpPr>
          <p:cNvPr id="75" name="Google Shape;75;g26926ca39e1_0_38:notes">
            <a:extLst>
              <a:ext uri="{FF2B5EF4-FFF2-40B4-BE49-F238E27FC236}">
                <a16:creationId xmlns:a16="http://schemas.microsoft.com/office/drawing/2014/main" id="{5D742497-F88E-5B13-F6E3-E0AE53101E7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26926ca39e1_0_38:notes">
            <a:extLst>
              <a:ext uri="{FF2B5EF4-FFF2-40B4-BE49-F238E27FC236}">
                <a16:creationId xmlns:a16="http://schemas.microsoft.com/office/drawing/2014/main" id="{CFA8CD6D-830A-8128-A1DE-3AACF90D4E3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912572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a:extLst>
            <a:ext uri="{FF2B5EF4-FFF2-40B4-BE49-F238E27FC236}">
              <a16:creationId xmlns:a16="http://schemas.microsoft.com/office/drawing/2014/main" id="{B03CDE86-CABB-8666-D4DC-F212C44AA383}"/>
            </a:ext>
          </a:extLst>
        </p:cNvPr>
        <p:cNvGrpSpPr/>
        <p:nvPr/>
      </p:nvGrpSpPr>
      <p:grpSpPr>
        <a:xfrm>
          <a:off x="0" y="0"/>
          <a:ext cx="0" cy="0"/>
          <a:chOff x="0" y="0"/>
          <a:chExt cx="0" cy="0"/>
        </a:xfrm>
      </p:grpSpPr>
      <p:sp>
        <p:nvSpPr>
          <p:cNvPr id="75" name="Google Shape;75;g26926ca39e1_0_38:notes">
            <a:extLst>
              <a:ext uri="{FF2B5EF4-FFF2-40B4-BE49-F238E27FC236}">
                <a16:creationId xmlns:a16="http://schemas.microsoft.com/office/drawing/2014/main" id="{532FCF34-1A25-385E-F66D-8E77B337F60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26926ca39e1_0_38:notes">
            <a:extLst>
              <a:ext uri="{FF2B5EF4-FFF2-40B4-BE49-F238E27FC236}">
                <a16:creationId xmlns:a16="http://schemas.microsoft.com/office/drawing/2014/main" id="{ED530066-229A-D182-8AB7-608521E1629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098498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a:extLst>
            <a:ext uri="{FF2B5EF4-FFF2-40B4-BE49-F238E27FC236}">
              <a16:creationId xmlns:a16="http://schemas.microsoft.com/office/drawing/2014/main" id="{1F6969EA-69C7-B8DE-8329-3933C133C3F5}"/>
            </a:ext>
          </a:extLst>
        </p:cNvPr>
        <p:cNvGrpSpPr/>
        <p:nvPr/>
      </p:nvGrpSpPr>
      <p:grpSpPr>
        <a:xfrm>
          <a:off x="0" y="0"/>
          <a:ext cx="0" cy="0"/>
          <a:chOff x="0" y="0"/>
          <a:chExt cx="0" cy="0"/>
        </a:xfrm>
      </p:grpSpPr>
      <p:sp>
        <p:nvSpPr>
          <p:cNvPr id="75" name="Google Shape;75;g26926ca39e1_0_38:notes">
            <a:extLst>
              <a:ext uri="{FF2B5EF4-FFF2-40B4-BE49-F238E27FC236}">
                <a16:creationId xmlns:a16="http://schemas.microsoft.com/office/drawing/2014/main" id="{C722F751-DE03-7679-B867-E00C6DB201B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26926ca39e1_0_38:notes">
            <a:extLst>
              <a:ext uri="{FF2B5EF4-FFF2-40B4-BE49-F238E27FC236}">
                <a16:creationId xmlns:a16="http://schemas.microsoft.com/office/drawing/2014/main" id="{4F4EFAC2-1822-E90E-41D8-8B09C33E73D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311814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a:extLst>
            <a:ext uri="{FF2B5EF4-FFF2-40B4-BE49-F238E27FC236}">
              <a16:creationId xmlns:a16="http://schemas.microsoft.com/office/drawing/2014/main" id="{1F6969EA-69C7-B8DE-8329-3933C133C3F5}"/>
            </a:ext>
          </a:extLst>
        </p:cNvPr>
        <p:cNvGrpSpPr/>
        <p:nvPr/>
      </p:nvGrpSpPr>
      <p:grpSpPr>
        <a:xfrm>
          <a:off x="0" y="0"/>
          <a:ext cx="0" cy="0"/>
          <a:chOff x="0" y="0"/>
          <a:chExt cx="0" cy="0"/>
        </a:xfrm>
      </p:grpSpPr>
      <p:sp>
        <p:nvSpPr>
          <p:cNvPr id="75" name="Google Shape;75;g26926ca39e1_0_38:notes">
            <a:extLst>
              <a:ext uri="{FF2B5EF4-FFF2-40B4-BE49-F238E27FC236}">
                <a16:creationId xmlns:a16="http://schemas.microsoft.com/office/drawing/2014/main" id="{C722F751-DE03-7679-B867-E00C6DB201B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26926ca39e1_0_38:notes">
            <a:extLst>
              <a:ext uri="{FF2B5EF4-FFF2-40B4-BE49-F238E27FC236}">
                <a16:creationId xmlns:a16="http://schemas.microsoft.com/office/drawing/2014/main" id="{4F4EFAC2-1822-E90E-41D8-8B09C33E73D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104763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26926ca39e1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26926ca39e1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a:extLst>
            <a:ext uri="{FF2B5EF4-FFF2-40B4-BE49-F238E27FC236}">
              <a16:creationId xmlns:a16="http://schemas.microsoft.com/office/drawing/2014/main" id="{1F6969EA-69C7-B8DE-8329-3933C133C3F5}"/>
            </a:ext>
          </a:extLst>
        </p:cNvPr>
        <p:cNvGrpSpPr/>
        <p:nvPr/>
      </p:nvGrpSpPr>
      <p:grpSpPr>
        <a:xfrm>
          <a:off x="0" y="0"/>
          <a:ext cx="0" cy="0"/>
          <a:chOff x="0" y="0"/>
          <a:chExt cx="0" cy="0"/>
        </a:xfrm>
      </p:grpSpPr>
      <p:sp>
        <p:nvSpPr>
          <p:cNvPr id="75" name="Google Shape;75;g26926ca39e1_0_38:notes">
            <a:extLst>
              <a:ext uri="{FF2B5EF4-FFF2-40B4-BE49-F238E27FC236}">
                <a16:creationId xmlns:a16="http://schemas.microsoft.com/office/drawing/2014/main" id="{C722F751-DE03-7679-B867-E00C6DB201B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26926ca39e1_0_38:notes">
            <a:extLst>
              <a:ext uri="{FF2B5EF4-FFF2-40B4-BE49-F238E27FC236}">
                <a16:creationId xmlns:a16="http://schemas.microsoft.com/office/drawing/2014/main" id="{4F4EFAC2-1822-E90E-41D8-8B09C33E73D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8100506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a:extLst>
            <a:ext uri="{FF2B5EF4-FFF2-40B4-BE49-F238E27FC236}">
              <a16:creationId xmlns:a16="http://schemas.microsoft.com/office/drawing/2014/main" id="{1F6969EA-69C7-B8DE-8329-3933C133C3F5}"/>
            </a:ext>
          </a:extLst>
        </p:cNvPr>
        <p:cNvGrpSpPr/>
        <p:nvPr/>
      </p:nvGrpSpPr>
      <p:grpSpPr>
        <a:xfrm>
          <a:off x="0" y="0"/>
          <a:ext cx="0" cy="0"/>
          <a:chOff x="0" y="0"/>
          <a:chExt cx="0" cy="0"/>
        </a:xfrm>
      </p:grpSpPr>
      <p:sp>
        <p:nvSpPr>
          <p:cNvPr id="75" name="Google Shape;75;g26926ca39e1_0_38:notes">
            <a:extLst>
              <a:ext uri="{FF2B5EF4-FFF2-40B4-BE49-F238E27FC236}">
                <a16:creationId xmlns:a16="http://schemas.microsoft.com/office/drawing/2014/main" id="{C722F751-DE03-7679-B867-E00C6DB201B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26926ca39e1_0_38:notes">
            <a:extLst>
              <a:ext uri="{FF2B5EF4-FFF2-40B4-BE49-F238E27FC236}">
                <a16:creationId xmlns:a16="http://schemas.microsoft.com/office/drawing/2014/main" id="{4F4EFAC2-1822-E90E-41D8-8B09C33E73D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46078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a:extLst>
            <a:ext uri="{FF2B5EF4-FFF2-40B4-BE49-F238E27FC236}">
              <a16:creationId xmlns:a16="http://schemas.microsoft.com/office/drawing/2014/main" id="{1F6969EA-69C7-B8DE-8329-3933C133C3F5}"/>
            </a:ext>
          </a:extLst>
        </p:cNvPr>
        <p:cNvGrpSpPr/>
        <p:nvPr/>
      </p:nvGrpSpPr>
      <p:grpSpPr>
        <a:xfrm>
          <a:off x="0" y="0"/>
          <a:ext cx="0" cy="0"/>
          <a:chOff x="0" y="0"/>
          <a:chExt cx="0" cy="0"/>
        </a:xfrm>
      </p:grpSpPr>
      <p:sp>
        <p:nvSpPr>
          <p:cNvPr id="75" name="Google Shape;75;g26926ca39e1_0_38:notes">
            <a:extLst>
              <a:ext uri="{FF2B5EF4-FFF2-40B4-BE49-F238E27FC236}">
                <a16:creationId xmlns:a16="http://schemas.microsoft.com/office/drawing/2014/main" id="{C722F751-DE03-7679-B867-E00C6DB201B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26926ca39e1_0_38:notes">
            <a:extLst>
              <a:ext uri="{FF2B5EF4-FFF2-40B4-BE49-F238E27FC236}">
                <a16:creationId xmlns:a16="http://schemas.microsoft.com/office/drawing/2014/main" id="{4F4EFAC2-1822-E90E-41D8-8B09C33E73D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744713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a:extLst>
            <a:ext uri="{FF2B5EF4-FFF2-40B4-BE49-F238E27FC236}">
              <a16:creationId xmlns:a16="http://schemas.microsoft.com/office/drawing/2014/main" id="{1F6969EA-69C7-B8DE-8329-3933C133C3F5}"/>
            </a:ext>
          </a:extLst>
        </p:cNvPr>
        <p:cNvGrpSpPr/>
        <p:nvPr/>
      </p:nvGrpSpPr>
      <p:grpSpPr>
        <a:xfrm>
          <a:off x="0" y="0"/>
          <a:ext cx="0" cy="0"/>
          <a:chOff x="0" y="0"/>
          <a:chExt cx="0" cy="0"/>
        </a:xfrm>
      </p:grpSpPr>
      <p:sp>
        <p:nvSpPr>
          <p:cNvPr id="75" name="Google Shape;75;g26926ca39e1_0_38:notes">
            <a:extLst>
              <a:ext uri="{FF2B5EF4-FFF2-40B4-BE49-F238E27FC236}">
                <a16:creationId xmlns:a16="http://schemas.microsoft.com/office/drawing/2014/main" id="{C722F751-DE03-7679-B867-E00C6DB201B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26926ca39e1_0_38:notes">
            <a:extLst>
              <a:ext uri="{FF2B5EF4-FFF2-40B4-BE49-F238E27FC236}">
                <a16:creationId xmlns:a16="http://schemas.microsoft.com/office/drawing/2014/main" id="{4F4EFAC2-1822-E90E-41D8-8B09C33E73D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4765773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a:extLst>
            <a:ext uri="{FF2B5EF4-FFF2-40B4-BE49-F238E27FC236}">
              <a16:creationId xmlns:a16="http://schemas.microsoft.com/office/drawing/2014/main" id="{1F6969EA-69C7-B8DE-8329-3933C133C3F5}"/>
            </a:ext>
          </a:extLst>
        </p:cNvPr>
        <p:cNvGrpSpPr/>
        <p:nvPr/>
      </p:nvGrpSpPr>
      <p:grpSpPr>
        <a:xfrm>
          <a:off x="0" y="0"/>
          <a:ext cx="0" cy="0"/>
          <a:chOff x="0" y="0"/>
          <a:chExt cx="0" cy="0"/>
        </a:xfrm>
      </p:grpSpPr>
      <p:sp>
        <p:nvSpPr>
          <p:cNvPr id="75" name="Google Shape;75;g26926ca39e1_0_38:notes">
            <a:extLst>
              <a:ext uri="{FF2B5EF4-FFF2-40B4-BE49-F238E27FC236}">
                <a16:creationId xmlns:a16="http://schemas.microsoft.com/office/drawing/2014/main" id="{C722F751-DE03-7679-B867-E00C6DB201B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26926ca39e1_0_38:notes">
            <a:extLst>
              <a:ext uri="{FF2B5EF4-FFF2-40B4-BE49-F238E27FC236}">
                <a16:creationId xmlns:a16="http://schemas.microsoft.com/office/drawing/2014/main" id="{4F4EFAC2-1822-E90E-41D8-8B09C33E73D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405303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a:extLst>
            <a:ext uri="{FF2B5EF4-FFF2-40B4-BE49-F238E27FC236}">
              <a16:creationId xmlns:a16="http://schemas.microsoft.com/office/drawing/2014/main" id="{1F6969EA-69C7-B8DE-8329-3933C133C3F5}"/>
            </a:ext>
          </a:extLst>
        </p:cNvPr>
        <p:cNvGrpSpPr/>
        <p:nvPr/>
      </p:nvGrpSpPr>
      <p:grpSpPr>
        <a:xfrm>
          <a:off x="0" y="0"/>
          <a:ext cx="0" cy="0"/>
          <a:chOff x="0" y="0"/>
          <a:chExt cx="0" cy="0"/>
        </a:xfrm>
      </p:grpSpPr>
      <p:sp>
        <p:nvSpPr>
          <p:cNvPr id="75" name="Google Shape;75;g26926ca39e1_0_38:notes">
            <a:extLst>
              <a:ext uri="{FF2B5EF4-FFF2-40B4-BE49-F238E27FC236}">
                <a16:creationId xmlns:a16="http://schemas.microsoft.com/office/drawing/2014/main" id="{C722F751-DE03-7679-B867-E00C6DB201B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26926ca39e1_0_38:notes">
            <a:extLst>
              <a:ext uri="{FF2B5EF4-FFF2-40B4-BE49-F238E27FC236}">
                <a16:creationId xmlns:a16="http://schemas.microsoft.com/office/drawing/2014/main" id="{4F4EFAC2-1822-E90E-41D8-8B09C33E73D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4830915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a:extLst>
            <a:ext uri="{FF2B5EF4-FFF2-40B4-BE49-F238E27FC236}">
              <a16:creationId xmlns:a16="http://schemas.microsoft.com/office/drawing/2014/main" id="{1F6969EA-69C7-B8DE-8329-3933C133C3F5}"/>
            </a:ext>
          </a:extLst>
        </p:cNvPr>
        <p:cNvGrpSpPr/>
        <p:nvPr/>
      </p:nvGrpSpPr>
      <p:grpSpPr>
        <a:xfrm>
          <a:off x="0" y="0"/>
          <a:ext cx="0" cy="0"/>
          <a:chOff x="0" y="0"/>
          <a:chExt cx="0" cy="0"/>
        </a:xfrm>
      </p:grpSpPr>
      <p:sp>
        <p:nvSpPr>
          <p:cNvPr id="75" name="Google Shape;75;g26926ca39e1_0_38:notes">
            <a:extLst>
              <a:ext uri="{FF2B5EF4-FFF2-40B4-BE49-F238E27FC236}">
                <a16:creationId xmlns:a16="http://schemas.microsoft.com/office/drawing/2014/main" id="{C722F751-DE03-7679-B867-E00C6DB201B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26926ca39e1_0_38:notes">
            <a:extLst>
              <a:ext uri="{FF2B5EF4-FFF2-40B4-BE49-F238E27FC236}">
                <a16:creationId xmlns:a16="http://schemas.microsoft.com/office/drawing/2014/main" id="{4F4EFAC2-1822-E90E-41D8-8B09C33E73D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6271950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a:extLst>
            <a:ext uri="{FF2B5EF4-FFF2-40B4-BE49-F238E27FC236}">
              <a16:creationId xmlns:a16="http://schemas.microsoft.com/office/drawing/2014/main" id="{1F6969EA-69C7-B8DE-8329-3933C133C3F5}"/>
            </a:ext>
          </a:extLst>
        </p:cNvPr>
        <p:cNvGrpSpPr/>
        <p:nvPr/>
      </p:nvGrpSpPr>
      <p:grpSpPr>
        <a:xfrm>
          <a:off x="0" y="0"/>
          <a:ext cx="0" cy="0"/>
          <a:chOff x="0" y="0"/>
          <a:chExt cx="0" cy="0"/>
        </a:xfrm>
      </p:grpSpPr>
      <p:sp>
        <p:nvSpPr>
          <p:cNvPr id="75" name="Google Shape;75;g26926ca39e1_0_38:notes">
            <a:extLst>
              <a:ext uri="{FF2B5EF4-FFF2-40B4-BE49-F238E27FC236}">
                <a16:creationId xmlns:a16="http://schemas.microsoft.com/office/drawing/2014/main" id="{C722F751-DE03-7679-B867-E00C6DB201B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26926ca39e1_0_38:notes">
            <a:extLst>
              <a:ext uri="{FF2B5EF4-FFF2-40B4-BE49-F238E27FC236}">
                <a16:creationId xmlns:a16="http://schemas.microsoft.com/office/drawing/2014/main" id="{4F4EFAC2-1822-E90E-41D8-8B09C33E73D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2764067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a:extLst>
            <a:ext uri="{FF2B5EF4-FFF2-40B4-BE49-F238E27FC236}">
              <a16:creationId xmlns:a16="http://schemas.microsoft.com/office/drawing/2014/main" id="{1F6969EA-69C7-B8DE-8329-3933C133C3F5}"/>
            </a:ext>
          </a:extLst>
        </p:cNvPr>
        <p:cNvGrpSpPr/>
        <p:nvPr/>
      </p:nvGrpSpPr>
      <p:grpSpPr>
        <a:xfrm>
          <a:off x="0" y="0"/>
          <a:ext cx="0" cy="0"/>
          <a:chOff x="0" y="0"/>
          <a:chExt cx="0" cy="0"/>
        </a:xfrm>
      </p:grpSpPr>
      <p:sp>
        <p:nvSpPr>
          <p:cNvPr id="75" name="Google Shape;75;g26926ca39e1_0_38:notes">
            <a:extLst>
              <a:ext uri="{FF2B5EF4-FFF2-40B4-BE49-F238E27FC236}">
                <a16:creationId xmlns:a16="http://schemas.microsoft.com/office/drawing/2014/main" id="{C722F751-DE03-7679-B867-E00C6DB201B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26926ca39e1_0_38:notes">
            <a:extLst>
              <a:ext uri="{FF2B5EF4-FFF2-40B4-BE49-F238E27FC236}">
                <a16:creationId xmlns:a16="http://schemas.microsoft.com/office/drawing/2014/main" id="{4F4EFAC2-1822-E90E-41D8-8B09C33E73D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4246688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a:extLst>
            <a:ext uri="{FF2B5EF4-FFF2-40B4-BE49-F238E27FC236}">
              <a16:creationId xmlns:a16="http://schemas.microsoft.com/office/drawing/2014/main" id="{1F6969EA-69C7-B8DE-8329-3933C133C3F5}"/>
            </a:ext>
          </a:extLst>
        </p:cNvPr>
        <p:cNvGrpSpPr/>
        <p:nvPr/>
      </p:nvGrpSpPr>
      <p:grpSpPr>
        <a:xfrm>
          <a:off x="0" y="0"/>
          <a:ext cx="0" cy="0"/>
          <a:chOff x="0" y="0"/>
          <a:chExt cx="0" cy="0"/>
        </a:xfrm>
      </p:grpSpPr>
      <p:sp>
        <p:nvSpPr>
          <p:cNvPr id="75" name="Google Shape;75;g26926ca39e1_0_38:notes">
            <a:extLst>
              <a:ext uri="{FF2B5EF4-FFF2-40B4-BE49-F238E27FC236}">
                <a16:creationId xmlns:a16="http://schemas.microsoft.com/office/drawing/2014/main" id="{C722F751-DE03-7679-B867-E00C6DB201B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26926ca39e1_0_38:notes">
            <a:extLst>
              <a:ext uri="{FF2B5EF4-FFF2-40B4-BE49-F238E27FC236}">
                <a16:creationId xmlns:a16="http://schemas.microsoft.com/office/drawing/2014/main" id="{4F4EFAC2-1822-E90E-41D8-8B09C33E73D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998716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26926ca39e1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26926ca39e1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a:extLst>
            <a:ext uri="{FF2B5EF4-FFF2-40B4-BE49-F238E27FC236}">
              <a16:creationId xmlns:a16="http://schemas.microsoft.com/office/drawing/2014/main" id="{1F6969EA-69C7-B8DE-8329-3933C133C3F5}"/>
            </a:ext>
          </a:extLst>
        </p:cNvPr>
        <p:cNvGrpSpPr/>
        <p:nvPr/>
      </p:nvGrpSpPr>
      <p:grpSpPr>
        <a:xfrm>
          <a:off x="0" y="0"/>
          <a:ext cx="0" cy="0"/>
          <a:chOff x="0" y="0"/>
          <a:chExt cx="0" cy="0"/>
        </a:xfrm>
      </p:grpSpPr>
      <p:sp>
        <p:nvSpPr>
          <p:cNvPr id="75" name="Google Shape;75;g26926ca39e1_0_38:notes">
            <a:extLst>
              <a:ext uri="{FF2B5EF4-FFF2-40B4-BE49-F238E27FC236}">
                <a16:creationId xmlns:a16="http://schemas.microsoft.com/office/drawing/2014/main" id="{C722F751-DE03-7679-B867-E00C6DB201B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26926ca39e1_0_38:notes">
            <a:extLst>
              <a:ext uri="{FF2B5EF4-FFF2-40B4-BE49-F238E27FC236}">
                <a16:creationId xmlns:a16="http://schemas.microsoft.com/office/drawing/2014/main" id="{4F4EFAC2-1822-E90E-41D8-8B09C33E73D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6786677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a:extLst>
            <a:ext uri="{FF2B5EF4-FFF2-40B4-BE49-F238E27FC236}">
              <a16:creationId xmlns:a16="http://schemas.microsoft.com/office/drawing/2014/main" id="{1F6969EA-69C7-B8DE-8329-3933C133C3F5}"/>
            </a:ext>
          </a:extLst>
        </p:cNvPr>
        <p:cNvGrpSpPr/>
        <p:nvPr/>
      </p:nvGrpSpPr>
      <p:grpSpPr>
        <a:xfrm>
          <a:off x="0" y="0"/>
          <a:ext cx="0" cy="0"/>
          <a:chOff x="0" y="0"/>
          <a:chExt cx="0" cy="0"/>
        </a:xfrm>
      </p:grpSpPr>
      <p:sp>
        <p:nvSpPr>
          <p:cNvPr id="75" name="Google Shape;75;g26926ca39e1_0_38:notes">
            <a:extLst>
              <a:ext uri="{FF2B5EF4-FFF2-40B4-BE49-F238E27FC236}">
                <a16:creationId xmlns:a16="http://schemas.microsoft.com/office/drawing/2014/main" id="{C722F751-DE03-7679-B867-E00C6DB201B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26926ca39e1_0_38:notes">
            <a:extLst>
              <a:ext uri="{FF2B5EF4-FFF2-40B4-BE49-F238E27FC236}">
                <a16:creationId xmlns:a16="http://schemas.microsoft.com/office/drawing/2014/main" id="{4F4EFAC2-1822-E90E-41D8-8B09C33E73D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2720698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a:extLst>
            <a:ext uri="{FF2B5EF4-FFF2-40B4-BE49-F238E27FC236}">
              <a16:creationId xmlns:a16="http://schemas.microsoft.com/office/drawing/2014/main" id="{1F6969EA-69C7-B8DE-8329-3933C133C3F5}"/>
            </a:ext>
          </a:extLst>
        </p:cNvPr>
        <p:cNvGrpSpPr/>
        <p:nvPr/>
      </p:nvGrpSpPr>
      <p:grpSpPr>
        <a:xfrm>
          <a:off x="0" y="0"/>
          <a:ext cx="0" cy="0"/>
          <a:chOff x="0" y="0"/>
          <a:chExt cx="0" cy="0"/>
        </a:xfrm>
      </p:grpSpPr>
      <p:sp>
        <p:nvSpPr>
          <p:cNvPr id="75" name="Google Shape;75;g26926ca39e1_0_38:notes">
            <a:extLst>
              <a:ext uri="{FF2B5EF4-FFF2-40B4-BE49-F238E27FC236}">
                <a16:creationId xmlns:a16="http://schemas.microsoft.com/office/drawing/2014/main" id="{C722F751-DE03-7679-B867-E00C6DB201B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26926ca39e1_0_38:notes">
            <a:extLst>
              <a:ext uri="{FF2B5EF4-FFF2-40B4-BE49-F238E27FC236}">
                <a16:creationId xmlns:a16="http://schemas.microsoft.com/office/drawing/2014/main" id="{4F4EFAC2-1822-E90E-41D8-8B09C33E73D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633182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a:extLst>
            <a:ext uri="{FF2B5EF4-FFF2-40B4-BE49-F238E27FC236}">
              <a16:creationId xmlns:a16="http://schemas.microsoft.com/office/drawing/2014/main" id="{1F6969EA-69C7-B8DE-8329-3933C133C3F5}"/>
            </a:ext>
          </a:extLst>
        </p:cNvPr>
        <p:cNvGrpSpPr/>
        <p:nvPr/>
      </p:nvGrpSpPr>
      <p:grpSpPr>
        <a:xfrm>
          <a:off x="0" y="0"/>
          <a:ext cx="0" cy="0"/>
          <a:chOff x="0" y="0"/>
          <a:chExt cx="0" cy="0"/>
        </a:xfrm>
      </p:grpSpPr>
      <p:sp>
        <p:nvSpPr>
          <p:cNvPr id="75" name="Google Shape;75;g26926ca39e1_0_38:notes">
            <a:extLst>
              <a:ext uri="{FF2B5EF4-FFF2-40B4-BE49-F238E27FC236}">
                <a16:creationId xmlns:a16="http://schemas.microsoft.com/office/drawing/2014/main" id="{C722F751-DE03-7679-B867-E00C6DB201B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26926ca39e1_0_38:notes">
            <a:extLst>
              <a:ext uri="{FF2B5EF4-FFF2-40B4-BE49-F238E27FC236}">
                <a16:creationId xmlns:a16="http://schemas.microsoft.com/office/drawing/2014/main" id="{4F4EFAC2-1822-E90E-41D8-8B09C33E73D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4352562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a:extLst>
            <a:ext uri="{FF2B5EF4-FFF2-40B4-BE49-F238E27FC236}">
              <a16:creationId xmlns:a16="http://schemas.microsoft.com/office/drawing/2014/main" id="{1F6969EA-69C7-B8DE-8329-3933C133C3F5}"/>
            </a:ext>
          </a:extLst>
        </p:cNvPr>
        <p:cNvGrpSpPr/>
        <p:nvPr/>
      </p:nvGrpSpPr>
      <p:grpSpPr>
        <a:xfrm>
          <a:off x="0" y="0"/>
          <a:ext cx="0" cy="0"/>
          <a:chOff x="0" y="0"/>
          <a:chExt cx="0" cy="0"/>
        </a:xfrm>
      </p:grpSpPr>
      <p:sp>
        <p:nvSpPr>
          <p:cNvPr id="75" name="Google Shape;75;g26926ca39e1_0_38:notes">
            <a:extLst>
              <a:ext uri="{FF2B5EF4-FFF2-40B4-BE49-F238E27FC236}">
                <a16:creationId xmlns:a16="http://schemas.microsoft.com/office/drawing/2014/main" id="{C722F751-DE03-7679-B867-E00C6DB201B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26926ca39e1_0_38:notes">
            <a:extLst>
              <a:ext uri="{FF2B5EF4-FFF2-40B4-BE49-F238E27FC236}">
                <a16:creationId xmlns:a16="http://schemas.microsoft.com/office/drawing/2014/main" id="{4F4EFAC2-1822-E90E-41D8-8B09C33E73D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9901293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p1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9" name="Google Shape;199;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4561567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26926ca39e1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26926ca39e1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26926ca39e1_0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26926ca39e1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2b98ba31ade_1_4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2b98ba31ade_1_4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26926ca39e1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26926ca39e1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Hi</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1091611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26926ca39e1_0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26926ca39e1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625996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26926ca39e1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26926ca39e1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26926ca39e1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26926ca39e1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a:extLst>
            <a:ext uri="{FF2B5EF4-FFF2-40B4-BE49-F238E27FC236}">
              <a16:creationId xmlns:a16="http://schemas.microsoft.com/office/drawing/2014/main" id="{734A41D6-A035-EE83-DFC0-DB2976ECACE1}"/>
            </a:ext>
          </a:extLst>
        </p:cNvPr>
        <p:cNvGrpSpPr/>
        <p:nvPr/>
      </p:nvGrpSpPr>
      <p:grpSpPr>
        <a:xfrm>
          <a:off x="0" y="0"/>
          <a:ext cx="0" cy="0"/>
          <a:chOff x="0" y="0"/>
          <a:chExt cx="0" cy="0"/>
        </a:xfrm>
      </p:grpSpPr>
      <p:sp>
        <p:nvSpPr>
          <p:cNvPr id="75" name="Google Shape;75;g26926ca39e1_0_38:notes">
            <a:extLst>
              <a:ext uri="{FF2B5EF4-FFF2-40B4-BE49-F238E27FC236}">
                <a16:creationId xmlns:a16="http://schemas.microsoft.com/office/drawing/2014/main" id="{D701CD9A-F3F4-0E3E-0819-4289478AEA4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26926ca39e1_0_38:notes">
            <a:extLst>
              <a:ext uri="{FF2B5EF4-FFF2-40B4-BE49-F238E27FC236}">
                <a16:creationId xmlns:a16="http://schemas.microsoft.com/office/drawing/2014/main" id="{7DB07E48-14E1-1EE4-6E22-D9EE9F86AE5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395009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Content" type="obj">
  <p:cSld name="Title and Content">
    <p:spTree>
      <p:nvGrpSpPr>
        <p:cNvPr id="1" name="Shape 22"/>
        <p:cNvGrpSpPr/>
        <p:nvPr/>
      </p:nvGrpSpPr>
      <p:grpSpPr>
        <a:xfrm>
          <a:off x="0" y="0"/>
          <a:ext cx="0" cy="0"/>
          <a:chOff x="0" y="0"/>
          <a:chExt cx="0" cy="0"/>
        </a:xfrm>
      </p:grpSpPr>
      <p:sp>
        <p:nvSpPr>
          <p:cNvPr id="23" name="Google Shape;23;p3"/>
          <p:cNvSpPr txBox="1">
            <a:spLocks noGrp="1"/>
          </p:cNvSpPr>
          <p:nvPr>
            <p:ph type="title"/>
          </p:nvPr>
        </p:nvSpPr>
        <p:spPr>
          <a:xfrm>
            <a:off x="457200" y="205979"/>
            <a:ext cx="8229600" cy="85725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4" name="Google Shape;24;p3"/>
          <p:cNvSpPr txBox="1">
            <a:spLocks noGrp="1"/>
          </p:cNvSpPr>
          <p:nvPr>
            <p:ph type="body" idx="1"/>
          </p:nvPr>
        </p:nvSpPr>
        <p:spPr>
          <a:xfrm>
            <a:off x="457200" y="1200151"/>
            <a:ext cx="8229600" cy="3394472"/>
          </a:xfrm>
          <a:prstGeom prst="rect">
            <a:avLst/>
          </a:prstGeom>
          <a:noFill/>
          <a:ln>
            <a:noFill/>
          </a:ln>
        </p:spPr>
        <p:txBody>
          <a:bodyPr spcFirstLastPara="1" wrap="square" lIns="91425" tIns="45700" rIns="91425" bIns="45700" anchor="t" anchorCtr="0">
            <a:normAutofit/>
          </a:bodyPr>
          <a:lstStyle>
            <a:lvl1pPr marL="342900" lvl="0" indent="-257175" algn="l">
              <a:spcBef>
                <a:spcPts val="270"/>
              </a:spcBef>
              <a:spcAft>
                <a:spcPts val="0"/>
              </a:spcAft>
              <a:buClr>
                <a:schemeClr val="dk1"/>
              </a:buClr>
              <a:buSzPts val="1800"/>
              <a:buChar char="•"/>
              <a:defRPr/>
            </a:lvl1pPr>
            <a:lvl2pPr marL="685800" lvl="1" indent="-257175" algn="l">
              <a:spcBef>
                <a:spcPts val="270"/>
              </a:spcBef>
              <a:spcAft>
                <a:spcPts val="0"/>
              </a:spcAft>
              <a:buClr>
                <a:schemeClr val="dk1"/>
              </a:buClr>
              <a:buSzPts val="1800"/>
              <a:buChar char="–"/>
              <a:defRPr/>
            </a:lvl2pPr>
            <a:lvl3pPr marL="1028700" lvl="2" indent="-257175" algn="l">
              <a:spcBef>
                <a:spcPts val="270"/>
              </a:spcBef>
              <a:spcAft>
                <a:spcPts val="0"/>
              </a:spcAft>
              <a:buClr>
                <a:schemeClr val="dk1"/>
              </a:buClr>
              <a:buSzPts val="1800"/>
              <a:buChar char="•"/>
              <a:defRPr/>
            </a:lvl3pPr>
            <a:lvl4pPr marL="1371600" lvl="3" indent="-257175" algn="l">
              <a:spcBef>
                <a:spcPts val="270"/>
              </a:spcBef>
              <a:spcAft>
                <a:spcPts val="0"/>
              </a:spcAft>
              <a:buClr>
                <a:schemeClr val="dk1"/>
              </a:buClr>
              <a:buSzPts val="1800"/>
              <a:buChar char="–"/>
              <a:defRPr/>
            </a:lvl4pPr>
            <a:lvl5pPr marL="1714500" lvl="4" indent="-257175" algn="l">
              <a:spcBef>
                <a:spcPts val="270"/>
              </a:spcBef>
              <a:spcAft>
                <a:spcPts val="0"/>
              </a:spcAft>
              <a:buClr>
                <a:schemeClr val="dk1"/>
              </a:buClr>
              <a:buSzPts val="1800"/>
              <a:buChar char="»"/>
              <a:defRPr/>
            </a:lvl5pPr>
            <a:lvl6pPr marL="2057400" lvl="5" indent="-257175" algn="l">
              <a:spcBef>
                <a:spcPts val="270"/>
              </a:spcBef>
              <a:spcAft>
                <a:spcPts val="0"/>
              </a:spcAft>
              <a:buClr>
                <a:schemeClr val="dk1"/>
              </a:buClr>
              <a:buSzPts val="1800"/>
              <a:buChar char="•"/>
              <a:defRPr/>
            </a:lvl6pPr>
            <a:lvl7pPr marL="2400300" lvl="6" indent="-257175" algn="l">
              <a:spcBef>
                <a:spcPts val="270"/>
              </a:spcBef>
              <a:spcAft>
                <a:spcPts val="0"/>
              </a:spcAft>
              <a:buClr>
                <a:schemeClr val="dk1"/>
              </a:buClr>
              <a:buSzPts val="1800"/>
              <a:buChar char="•"/>
              <a:defRPr/>
            </a:lvl7pPr>
            <a:lvl8pPr marL="2743200" lvl="7" indent="-257175" algn="l">
              <a:spcBef>
                <a:spcPts val="270"/>
              </a:spcBef>
              <a:spcAft>
                <a:spcPts val="0"/>
              </a:spcAft>
              <a:buClr>
                <a:schemeClr val="dk1"/>
              </a:buClr>
              <a:buSzPts val="1800"/>
              <a:buChar char="•"/>
              <a:defRPr/>
            </a:lvl8pPr>
            <a:lvl9pPr marL="3086100" lvl="8" indent="-257175" algn="l">
              <a:spcBef>
                <a:spcPts val="270"/>
              </a:spcBef>
              <a:spcAft>
                <a:spcPts val="0"/>
              </a:spcAft>
              <a:buClr>
                <a:schemeClr val="dk1"/>
              </a:buClr>
              <a:buSzPts val="1800"/>
              <a:buChar char="•"/>
              <a:defRPr/>
            </a:lvl9pPr>
          </a:lstStyle>
          <a:p>
            <a:endParaRPr/>
          </a:p>
        </p:txBody>
      </p:sp>
      <p:sp>
        <p:nvSpPr>
          <p:cNvPr id="25" name="Google Shape;25;p3"/>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3"/>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3"/>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15928238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ars.els-cdn.com/content/image/1-s2.0-S004565352301785X-ga1_lrg.jpg" TargetMode="External"/><Relationship Id="rId2" Type="http://schemas.openxmlformats.org/officeDocument/2006/relationships/image" Target="../media/image1.png"/><Relationship Id="rId1" Type="http://schemas.openxmlformats.org/officeDocument/2006/relationships/slideLayout" Target="../slideLayouts/slideLayout4.xml"/><Relationship Id="rId4" Type="http://schemas.openxmlformats.org/officeDocument/2006/relationships/image" Target="../media/image2.jp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hyperlink" Target="https://airquality.cpcb.gov.in/ccr/#/caaqm-dashboard-all/caaqm-landing/data"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4.xml"/><Relationship Id="rId5" Type="http://schemas.openxmlformats.org/officeDocument/2006/relationships/image" Target="../media/image4.jpg"/><Relationship Id="rId4" Type="http://schemas.openxmlformats.org/officeDocument/2006/relationships/image" Target="../media/image3.jp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image" Target="../media/image5.jp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4.xml"/><Relationship Id="rId5" Type="http://schemas.openxmlformats.org/officeDocument/2006/relationships/image" Target="../media/image7.jpg"/><Relationship Id="rId4" Type="http://schemas.openxmlformats.org/officeDocument/2006/relationships/image" Target="../media/image6.jp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4.xml"/><Relationship Id="rId5" Type="http://schemas.openxmlformats.org/officeDocument/2006/relationships/image" Target="../media/image9.jpg"/><Relationship Id="rId4" Type="http://schemas.openxmlformats.org/officeDocument/2006/relationships/image" Target="../media/image8.jp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4.xml"/><Relationship Id="rId5" Type="http://schemas.openxmlformats.org/officeDocument/2006/relationships/image" Target="../media/image11.png"/><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4.xml"/><Relationship Id="rId5" Type="http://schemas.openxmlformats.org/officeDocument/2006/relationships/image" Target="../media/image14.png"/><Relationship Id="rId4" Type="http://schemas.openxmlformats.org/officeDocument/2006/relationships/image" Target="../media/image13.pn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4.xml"/><Relationship Id="rId5" Type="http://schemas.openxmlformats.org/officeDocument/2006/relationships/image" Target="../media/image16.png"/><Relationship Id="rId4" Type="http://schemas.openxmlformats.org/officeDocument/2006/relationships/image" Target="../media/image15.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4.xml"/><Relationship Id="rId5" Type="http://schemas.openxmlformats.org/officeDocument/2006/relationships/image" Target="../media/image18.png"/><Relationship Id="rId4" Type="http://schemas.openxmlformats.org/officeDocument/2006/relationships/image" Target="../media/image17.pn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4.xml"/><Relationship Id="rId5" Type="http://schemas.openxmlformats.org/officeDocument/2006/relationships/image" Target="../media/image20.png"/><Relationship Id="rId4" Type="http://schemas.openxmlformats.org/officeDocument/2006/relationships/image" Target="../media/image19.pn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4.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4.xml"/><Relationship Id="rId4" Type="http://schemas.openxmlformats.org/officeDocument/2006/relationships/image" Target="../media/image24.png"/></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8.png"/><Relationship Id="rId2" Type="http://schemas.openxmlformats.org/officeDocument/2006/relationships/notesSlide" Target="../notesSlides/notesSlide27.xml"/><Relationship Id="rId1" Type="http://schemas.openxmlformats.org/officeDocument/2006/relationships/slideLayout" Target="../slideLayouts/slideLayout4.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32.png"/><Relationship Id="rId2" Type="http://schemas.openxmlformats.org/officeDocument/2006/relationships/notesSlide" Target="../notesSlides/notesSlide28.xml"/><Relationship Id="rId1" Type="http://schemas.openxmlformats.org/officeDocument/2006/relationships/slideLayout" Target="../slideLayouts/slideLayout4.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hyperlink" Target="https://www.sciencedirect.com/science/article/pii/S0013935123021588"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36.png"/><Relationship Id="rId2" Type="http://schemas.openxmlformats.org/officeDocument/2006/relationships/notesSlide" Target="../notesSlides/notesSlide29.xml"/><Relationship Id="rId1" Type="http://schemas.openxmlformats.org/officeDocument/2006/relationships/slideLayout" Target="../slideLayouts/slideLayout4.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40.png"/><Relationship Id="rId2" Type="http://schemas.openxmlformats.org/officeDocument/2006/relationships/notesSlide" Target="../notesSlides/notesSlide30.xml"/><Relationship Id="rId1" Type="http://schemas.openxmlformats.org/officeDocument/2006/relationships/slideLayout" Target="../slideLayouts/slideLayout4.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44.png"/><Relationship Id="rId2" Type="http://schemas.openxmlformats.org/officeDocument/2006/relationships/notesSlide" Target="../notesSlides/notesSlide31.xml"/><Relationship Id="rId1" Type="http://schemas.openxmlformats.org/officeDocument/2006/relationships/slideLayout" Target="../slideLayouts/slideLayout4.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4.xml"/><Relationship Id="rId5" Type="http://schemas.openxmlformats.org/officeDocument/2006/relationships/image" Target="../media/image46.png"/><Relationship Id="rId4" Type="http://schemas.openxmlformats.org/officeDocument/2006/relationships/image" Target="../media/image45.png"/></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4.xml"/><Relationship Id="rId4" Type="http://schemas.openxmlformats.org/officeDocument/2006/relationships/image" Target="../media/image47.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8" Type="http://schemas.openxmlformats.org/officeDocument/2006/relationships/hyperlink" Target="https://www.sciencedirect.com/science/article/pii/S277250812300011X" TargetMode="External"/><Relationship Id="rId3" Type="http://schemas.openxmlformats.org/officeDocument/2006/relationships/image" Target="../media/image1.png"/><Relationship Id="rId7" Type="http://schemas.openxmlformats.org/officeDocument/2006/relationships/hyperlink" Target="https://www.sciencedirect.com/science/article/pii/S1352231023004132" TargetMode="External"/><Relationship Id="rId2" Type="http://schemas.openxmlformats.org/officeDocument/2006/relationships/notesSlide" Target="../notesSlides/notesSlide36.xml"/><Relationship Id="rId1" Type="http://schemas.openxmlformats.org/officeDocument/2006/relationships/slideLayout" Target="../slideLayouts/slideLayout6.xml"/><Relationship Id="rId6" Type="http://schemas.openxmlformats.org/officeDocument/2006/relationships/hyperlink" Target="https://www.researchgate.net/publication/327746379_Detection_and_Prediction_of_Air_Pollution_using_Machine_Learning_Models" TargetMode="External"/><Relationship Id="rId5" Type="http://schemas.openxmlformats.org/officeDocument/2006/relationships/hyperlink" Target="https://www.sciencedirect.com/science/article/pii/S004565352301785X" TargetMode="External"/><Relationship Id="rId4" Type="http://schemas.openxmlformats.org/officeDocument/2006/relationships/hyperlink" Target="https://www.sciencedirect.com/science/article/pii/S0013935123021588" TargetMode="Externa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5" name="Google Shape;55;p13"/>
          <p:cNvSpPr txBox="1">
            <a:spLocks noGrp="1"/>
          </p:cNvSpPr>
          <p:nvPr>
            <p:ph type="ctrTitle"/>
          </p:nvPr>
        </p:nvSpPr>
        <p:spPr>
          <a:xfrm>
            <a:off x="1258305" y="1613050"/>
            <a:ext cx="7239809" cy="1023059"/>
          </a:xfrm>
          <a:prstGeom prst="rect">
            <a:avLst/>
          </a:prstGeom>
          <a:noFill/>
          <a:ln>
            <a:noFill/>
          </a:ln>
        </p:spPr>
        <p:txBody>
          <a:bodyPr spcFirstLastPara="1" wrap="square" lIns="91425" tIns="91425" rIns="91425" bIns="91425" anchor="ctr" anchorCtr="0">
            <a:noAutofit/>
          </a:bodyPr>
          <a:lstStyle/>
          <a:p>
            <a:pPr algn="ctr">
              <a:lnSpc>
                <a:spcPct val="115000"/>
              </a:lnSpc>
            </a:pPr>
            <a:r>
              <a:rPr lang="en-IN" sz="3200" b="1" dirty="0">
                <a:effectLst/>
                <a:latin typeface="Times New Roman" panose="02020603050405020304" pitchFamily="18" charset="0"/>
                <a:ea typeface="Arial" panose="020B0604020202020204" pitchFamily="34" charset="0"/>
              </a:rPr>
              <a:t>Optimal Machine Learning Techniques to Predict Air Quality Index</a:t>
            </a:r>
            <a:endParaRPr lang="en-IN" sz="3200" dirty="0">
              <a:effectLst/>
              <a:latin typeface="Arial" panose="020B0604020202020204" pitchFamily="34" charset="0"/>
              <a:ea typeface="Arial" panose="020B0604020202020204" pitchFamily="34" charset="0"/>
            </a:endParaRPr>
          </a:p>
        </p:txBody>
      </p:sp>
      <p:pic>
        <p:nvPicPr>
          <p:cNvPr id="56" name="Google Shape;56;p13"/>
          <p:cNvPicPr preferRelativeResize="0"/>
          <p:nvPr/>
        </p:nvPicPr>
        <p:blipFill rotWithShape="1">
          <a:blip r:embed="rId3">
            <a:alphaModFix/>
          </a:blip>
          <a:srcRect l="-2180" t="-10000" r="2180" b="10000"/>
          <a:stretch/>
        </p:blipFill>
        <p:spPr>
          <a:xfrm>
            <a:off x="-156350" y="29050"/>
            <a:ext cx="9224150" cy="1479600"/>
          </a:xfrm>
          <a:prstGeom prst="rect">
            <a:avLst/>
          </a:prstGeom>
          <a:noFill/>
          <a:ln>
            <a:noFill/>
          </a:ln>
        </p:spPr>
      </p:pic>
      <p:sp>
        <p:nvSpPr>
          <p:cNvPr id="57" name="Google Shape;57;p13"/>
          <p:cNvSpPr txBox="1"/>
          <p:nvPr/>
        </p:nvSpPr>
        <p:spPr>
          <a:xfrm>
            <a:off x="201550" y="3530438"/>
            <a:ext cx="3764100" cy="109257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solidFill>
                  <a:schemeClr val="dk1"/>
                </a:solidFill>
                <a:latin typeface="Times New Roman" panose="02020603050405020304" pitchFamily="18" charset="0"/>
                <a:ea typeface="Raleway"/>
                <a:cs typeface="Times New Roman" panose="02020603050405020304" pitchFamily="18" charset="0"/>
                <a:sym typeface="Raleway"/>
              </a:rPr>
              <a:t>        </a:t>
            </a:r>
            <a:r>
              <a:rPr lang="en" b="1" dirty="0">
                <a:solidFill>
                  <a:schemeClr val="dk1"/>
                </a:solidFill>
                <a:latin typeface="Times New Roman" panose="02020603050405020304" pitchFamily="18" charset="0"/>
                <a:ea typeface="Raleway"/>
                <a:cs typeface="Times New Roman" panose="02020603050405020304" pitchFamily="18" charset="0"/>
                <a:sym typeface="Raleway"/>
              </a:rPr>
              <a:t> </a:t>
            </a:r>
            <a:r>
              <a:rPr lang="en" b="1" dirty="0">
                <a:solidFill>
                  <a:srgbClr val="FF0000"/>
                </a:solidFill>
                <a:latin typeface="Times New Roman" panose="02020603050405020304" pitchFamily="18" charset="0"/>
                <a:ea typeface="Raleway"/>
                <a:cs typeface="Times New Roman" panose="02020603050405020304" pitchFamily="18" charset="0"/>
                <a:sym typeface="Raleway"/>
              </a:rPr>
              <a:t>GUIDE</a:t>
            </a:r>
            <a:endParaRPr b="1" dirty="0">
              <a:solidFill>
                <a:srgbClr val="FF0000"/>
              </a:solidFill>
              <a:latin typeface="Times New Roman" panose="02020603050405020304" pitchFamily="18" charset="0"/>
              <a:ea typeface="Raleway"/>
              <a:cs typeface="Times New Roman" panose="02020603050405020304" pitchFamily="18" charset="0"/>
              <a:sym typeface="Raleway"/>
            </a:endParaRPr>
          </a:p>
          <a:p>
            <a:pPr marL="0" lvl="0" indent="0" algn="l" rtl="0">
              <a:spcBef>
                <a:spcPts val="0"/>
              </a:spcBef>
              <a:spcAft>
                <a:spcPts val="0"/>
              </a:spcAft>
              <a:buNone/>
            </a:pPr>
            <a:r>
              <a:rPr lang="en" dirty="0">
                <a:solidFill>
                  <a:schemeClr val="dk1"/>
                </a:solidFill>
                <a:latin typeface="Times New Roman" panose="02020603050405020304" pitchFamily="18" charset="0"/>
                <a:ea typeface="Raleway"/>
                <a:cs typeface="Times New Roman" panose="02020603050405020304" pitchFamily="18" charset="0"/>
                <a:sym typeface="Raleway"/>
              </a:rPr>
              <a:t>  </a:t>
            </a:r>
            <a:r>
              <a:rPr lang="en-US" sz="1500" dirty="0">
                <a:solidFill>
                  <a:schemeClr val="dk1"/>
                </a:solidFill>
                <a:latin typeface="Times New Roman" panose="02020603050405020304" pitchFamily="18" charset="0"/>
                <a:ea typeface="Raleway"/>
                <a:cs typeface="Times New Roman" panose="02020603050405020304" pitchFamily="18" charset="0"/>
                <a:sym typeface="Raleway"/>
              </a:rPr>
              <a:t>Dr. Sumathi</a:t>
            </a:r>
            <a:endParaRPr sz="1500" dirty="0">
              <a:solidFill>
                <a:schemeClr val="dk1"/>
              </a:solidFill>
              <a:latin typeface="Times New Roman" panose="02020603050405020304" pitchFamily="18" charset="0"/>
              <a:ea typeface="Raleway"/>
              <a:cs typeface="Times New Roman" panose="02020603050405020304" pitchFamily="18" charset="0"/>
              <a:sym typeface="Raleway"/>
            </a:endParaRPr>
          </a:p>
          <a:p>
            <a:pPr marL="0" lvl="0" indent="0" algn="l" rtl="0">
              <a:spcBef>
                <a:spcPts val="0"/>
              </a:spcBef>
              <a:spcAft>
                <a:spcPts val="0"/>
              </a:spcAft>
              <a:buNone/>
            </a:pPr>
            <a:r>
              <a:rPr lang="en" sz="1500" dirty="0">
                <a:solidFill>
                  <a:schemeClr val="dk1"/>
                </a:solidFill>
                <a:latin typeface="Times New Roman" panose="02020603050405020304" pitchFamily="18" charset="0"/>
                <a:ea typeface="Raleway"/>
                <a:cs typeface="Times New Roman" panose="02020603050405020304" pitchFamily="18" charset="0"/>
                <a:sym typeface="Raleway"/>
              </a:rPr>
              <a:t>  Asst. Professor-III</a:t>
            </a:r>
            <a:endParaRPr sz="1500" dirty="0">
              <a:solidFill>
                <a:schemeClr val="dk1"/>
              </a:solidFill>
              <a:latin typeface="Times New Roman" panose="02020603050405020304" pitchFamily="18" charset="0"/>
              <a:ea typeface="Raleway"/>
              <a:cs typeface="Times New Roman" panose="02020603050405020304" pitchFamily="18" charset="0"/>
              <a:sym typeface="Raleway"/>
            </a:endParaRPr>
          </a:p>
          <a:p>
            <a:pPr marL="0" lvl="0" indent="0" algn="l" rtl="0">
              <a:spcBef>
                <a:spcPts val="0"/>
              </a:spcBef>
              <a:spcAft>
                <a:spcPts val="0"/>
              </a:spcAft>
              <a:buNone/>
            </a:pPr>
            <a:r>
              <a:rPr lang="en" sz="1500" dirty="0">
                <a:solidFill>
                  <a:schemeClr val="dk1"/>
                </a:solidFill>
                <a:latin typeface="Times New Roman" panose="02020603050405020304" pitchFamily="18" charset="0"/>
                <a:ea typeface="Raleway"/>
                <a:cs typeface="Times New Roman" panose="02020603050405020304" pitchFamily="18" charset="0"/>
                <a:sym typeface="Raleway"/>
              </a:rPr>
              <a:t>  School of Computing</a:t>
            </a:r>
            <a:endParaRPr sz="1500" dirty="0">
              <a:solidFill>
                <a:schemeClr val="dk1"/>
              </a:solidFill>
              <a:latin typeface="Times New Roman" panose="02020603050405020304" pitchFamily="18" charset="0"/>
              <a:ea typeface="Raleway"/>
              <a:cs typeface="Times New Roman" panose="02020603050405020304" pitchFamily="18" charset="0"/>
              <a:sym typeface="Raleway"/>
            </a:endParaRPr>
          </a:p>
        </p:txBody>
      </p:sp>
      <p:sp>
        <p:nvSpPr>
          <p:cNvPr id="58" name="Google Shape;58;p13"/>
          <p:cNvSpPr txBox="1"/>
          <p:nvPr/>
        </p:nvSpPr>
        <p:spPr>
          <a:xfrm>
            <a:off x="4754100" y="3530450"/>
            <a:ext cx="3932700" cy="104641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solidFill>
                  <a:schemeClr val="dk1"/>
                </a:solidFill>
                <a:latin typeface="Raleway"/>
                <a:ea typeface="Raleway"/>
                <a:cs typeface="Raleway"/>
                <a:sym typeface="Raleway"/>
              </a:rPr>
              <a:t>                                    </a:t>
            </a:r>
            <a:r>
              <a:rPr lang="en" b="1" dirty="0">
                <a:solidFill>
                  <a:srgbClr val="FF0000"/>
                </a:solidFill>
                <a:latin typeface="Raleway"/>
                <a:ea typeface="Raleway"/>
                <a:cs typeface="Raleway"/>
                <a:sym typeface="Raleway"/>
              </a:rPr>
              <a:t>TEAM</a:t>
            </a:r>
            <a:endParaRPr b="1" dirty="0">
              <a:solidFill>
                <a:srgbClr val="FF0000"/>
              </a:solidFill>
              <a:latin typeface="Raleway"/>
              <a:ea typeface="Raleway"/>
              <a:cs typeface="Raleway"/>
              <a:sym typeface="Raleway"/>
            </a:endParaRPr>
          </a:p>
          <a:p>
            <a:pPr marL="0" lvl="0" indent="0" algn="l" rtl="0">
              <a:spcBef>
                <a:spcPts val="0"/>
              </a:spcBef>
              <a:spcAft>
                <a:spcPts val="0"/>
              </a:spcAft>
              <a:buNone/>
            </a:pPr>
            <a:r>
              <a:rPr lang="en" dirty="0">
                <a:solidFill>
                  <a:schemeClr val="dk1"/>
                </a:solidFill>
                <a:latin typeface="Raleway"/>
                <a:ea typeface="Raleway"/>
                <a:cs typeface="Raleway"/>
                <a:sym typeface="Raleway"/>
              </a:rPr>
              <a:t> </a:t>
            </a:r>
            <a:r>
              <a:rPr lang="en-IN" kern="0" dirty="0">
                <a:effectLst/>
                <a:latin typeface="Times New Roman" panose="02020603050405020304" pitchFamily="18" charset="0"/>
                <a:ea typeface="Arial" panose="020B0604020202020204" pitchFamily="34" charset="0"/>
              </a:rPr>
              <a:t>HEMANTH BABU CHAVA</a:t>
            </a:r>
            <a:r>
              <a:rPr lang="en" sz="1100" dirty="0">
                <a:solidFill>
                  <a:schemeClr val="dk1"/>
                </a:solidFill>
                <a:latin typeface="Raleway"/>
                <a:ea typeface="Raleway"/>
                <a:cs typeface="Raleway"/>
                <a:sym typeface="Raleway"/>
              </a:rPr>
              <a:t>            </a:t>
            </a:r>
            <a:r>
              <a:rPr lang="en" dirty="0">
                <a:solidFill>
                  <a:schemeClr val="dk1"/>
                </a:solidFill>
                <a:latin typeface="Times New Roman" panose="02020603050405020304" pitchFamily="18" charset="0"/>
                <a:ea typeface="Raleway"/>
                <a:cs typeface="Times New Roman" panose="02020603050405020304" pitchFamily="18" charset="0"/>
                <a:sym typeface="Raleway"/>
              </a:rPr>
              <a:t>125003105</a:t>
            </a:r>
            <a:endParaRPr dirty="0">
              <a:solidFill>
                <a:schemeClr val="dk1"/>
              </a:solidFill>
              <a:latin typeface="Times New Roman" panose="02020603050405020304" pitchFamily="18" charset="0"/>
              <a:ea typeface="Raleway"/>
              <a:cs typeface="Times New Roman" panose="02020603050405020304" pitchFamily="18" charset="0"/>
              <a:sym typeface="Raleway"/>
            </a:endParaRPr>
          </a:p>
          <a:p>
            <a:pPr marL="0" lvl="0" indent="0" algn="l" rtl="0">
              <a:spcBef>
                <a:spcPts val="0"/>
              </a:spcBef>
              <a:spcAft>
                <a:spcPts val="0"/>
              </a:spcAft>
              <a:buNone/>
            </a:pPr>
            <a:r>
              <a:rPr lang="en" dirty="0">
                <a:solidFill>
                  <a:schemeClr val="dk1"/>
                </a:solidFill>
                <a:latin typeface="Raleway"/>
                <a:ea typeface="Raleway"/>
                <a:cs typeface="Raleway"/>
                <a:sym typeface="Raleway"/>
              </a:rPr>
              <a:t> </a:t>
            </a:r>
            <a:r>
              <a:rPr lang="en-IN" kern="0" dirty="0">
                <a:effectLst/>
                <a:latin typeface="Times New Roman" panose="02020603050405020304" pitchFamily="18" charset="0"/>
                <a:ea typeface="Arial" panose="020B0604020202020204" pitchFamily="34" charset="0"/>
              </a:rPr>
              <a:t>MANJUNATH P	                 </a:t>
            </a:r>
            <a:r>
              <a:rPr lang="en" dirty="0">
                <a:solidFill>
                  <a:schemeClr val="dk1"/>
                </a:solidFill>
                <a:latin typeface="Times New Roman" panose="02020603050405020304" pitchFamily="18" charset="0"/>
                <a:ea typeface="Raleway"/>
                <a:cs typeface="Times New Roman" panose="02020603050405020304" pitchFamily="18" charset="0"/>
                <a:sym typeface="Raleway"/>
              </a:rPr>
              <a:t>125003174</a:t>
            </a:r>
            <a:endParaRPr dirty="0">
              <a:solidFill>
                <a:schemeClr val="dk1"/>
              </a:solidFill>
              <a:latin typeface="Times New Roman" panose="02020603050405020304" pitchFamily="18" charset="0"/>
              <a:ea typeface="Raleway"/>
              <a:cs typeface="Times New Roman" panose="02020603050405020304" pitchFamily="18" charset="0"/>
              <a:sym typeface="Raleway"/>
            </a:endParaRPr>
          </a:p>
          <a:p>
            <a:pPr marL="0" lvl="0" indent="0" algn="l" rtl="0">
              <a:spcBef>
                <a:spcPts val="0"/>
              </a:spcBef>
              <a:spcAft>
                <a:spcPts val="0"/>
              </a:spcAft>
              <a:buNone/>
            </a:pPr>
            <a:r>
              <a:rPr lang="en" dirty="0">
                <a:solidFill>
                  <a:schemeClr val="dk1"/>
                </a:solidFill>
                <a:latin typeface="Raleway"/>
                <a:ea typeface="Raleway"/>
                <a:cs typeface="Raleway"/>
                <a:sym typeface="Raleway"/>
              </a:rPr>
              <a:t> </a:t>
            </a:r>
            <a:r>
              <a:rPr lang="en-IN" kern="0" dirty="0">
                <a:effectLst/>
                <a:latin typeface="Times New Roman" panose="02020603050405020304" pitchFamily="18" charset="0"/>
                <a:ea typeface="Arial" panose="020B0604020202020204" pitchFamily="34" charset="0"/>
              </a:rPr>
              <a:t>PRAVANTH DEVAKI</a:t>
            </a:r>
            <a:r>
              <a:rPr lang="en" sz="1100" dirty="0">
                <a:solidFill>
                  <a:schemeClr val="dk1"/>
                </a:solidFill>
                <a:latin typeface="Raleway"/>
                <a:ea typeface="Raleway"/>
                <a:cs typeface="Raleway"/>
                <a:sym typeface="Raleway"/>
              </a:rPr>
              <a:t>                        </a:t>
            </a:r>
            <a:r>
              <a:rPr lang="en" dirty="0">
                <a:solidFill>
                  <a:schemeClr val="dk1"/>
                </a:solidFill>
                <a:latin typeface="Times New Roman" panose="02020603050405020304" pitchFamily="18" charset="0"/>
                <a:ea typeface="Raleway"/>
                <a:cs typeface="Times New Roman" panose="02020603050405020304" pitchFamily="18" charset="0"/>
                <a:sym typeface="Raleway"/>
              </a:rPr>
              <a:t>125003232</a:t>
            </a:r>
            <a:endParaRPr dirty="0">
              <a:solidFill>
                <a:schemeClr val="dk1"/>
              </a:solidFill>
              <a:latin typeface="Times New Roman" panose="02020603050405020304" pitchFamily="18" charset="0"/>
              <a:ea typeface="Raleway"/>
              <a:cs typeface="Times New Roman" panose="02020603050405020304" pitchFamily="18" charset="0"/>
              <a:sym typeface="Raleway"/>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6EE24C-18A7-9A0F-6E3D-C8538E821DC5}"/>
              </a:ext>
            </a:extLst>
          </p:cNvPr>
          <p:cNvSpPr>
            <a:spLocks noGrp="1"/>
          </p:cNvSpPr>
          <p:nvPr>
            <p:ph type="title"/>
          </p:nvPr>
        </p:nvSpPr>
        <p:spPr>
          <a:xfrm>
            <a:off x="369452" y="375415"/>
            <a:ext cx="8520600" cy="572700"/>
          </a:xfrm>
        </p:spPr>
        <p:txBody>
          <a:bodyPr>
            <a:noAutofit/>
          </a:bodyPr>
          <a:lstStyle/>
          <a:p>
            <a:r>
              <a:rPr lang="en-US" sz="2000" b="1" dirty="0"/>
              <a:t>System Architecture/Flow diagram of the work</a:t>
            </a:r>
            <a:endParaRPr lang="en-IN" sz="2000" b="1" dirty="0"/>
          </a:p>
        </p:txBody>
      </p:sp>
      <p:sp>
        <p:nvSpPr>
          <p:cNvPr id="3" name="Slide Number Placeholder 2">
            <a:extLst>
              <a:ext uri="{FF2B5EF4-FFF2-40B4-BE49-F238E27FC236}">
                <a16:creationId xmlns:a16="http://schemas.microsoft.com/office/drawing/2014/main" id="{C926821B-BA79-65D1-7C10-5F6F9738EB4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a:t>
            </a:fld>
            <a:endParaRPr lang="en"/>
          </a:p>
        </p:txBody>
      </p:sp>
      <p:pic>
        <p:nvPicPr>
          <p:cNvPr id="4" name="Google Shape;112;p20">
            <a:extLst>
              <a:ext uri="{FF2B5EF4-FFF2-40B4-BE49-F238E27FC236}">
                <a16:creationId xmlns:a16="http://schemas.microsoft.com/office/drawing/2014/main" id="{8D9AC3C3-95AF-FFCB-E81B-31E8CF126AEB}"/>
              </a:ext>
            </a:extLst>
          </p:cNvPr>
          <p:cNvPicPr preferRelativeResize="0"/>
          <p:nvPr/>
        </p:nvPicPr>
        <p:blipFill rotWithShape="1">
          <a:blip r:embed="rId2">
            <a:alphaModFix/>
          </a:blip>
          <a:srcRect l="-2180" t="-10000" r="2180" b="10000"/>
          <a:stretch/>
        </p:blipFill>
        <p:spPr>
          <a:xfrm>
            <a:off x="6438600" y="-47150"/>
            <a:ext cx="2705400" cy="708915"/>
          </a:xfrm>
          <a:prstGeom prst="rect">
            <a:avLst/>
          </a:prstGeom>
          <a:noFill/>
          <a:ln>
            <a:noFill/>
          </a:ln>
        </p:spPr>
      </p:pic>
      <p:pic>
        <p:nvPicPr>
          <p:cNvPr id="6" name="Picture 5">
            <a:hlinkClick r:id="rId3"/>
            <a:extLst>
              <a:ext uri="{FF2B5EF4-FFF2-40B4-BE49-F238E27FC236}">
                <a16:creationId xmlns:a16="http://schemas.microsoft.com/office/drawing/2014/main" id="{1B1B09B1-53A0-468B-AF13-3C809CD94287}"/>
              </a:ext>
            </a:extLst>
          </p:cNvPr>
          <p:cNvPicPr>
            <a:picLocks noChangeAspect="1"/>
          </p:cNvPicPr>
          <p:nvPr/>
        </p:nvPicPr>
        <p:blipFill>
          <a:blip r:embed="rId4"/>
          <a:stretch>
            <a:fillRect/>
          </a:stretch>
        </p:blipFill>
        <p:spPr>
          <a:xfrm>
            <a:off x="1023214" y="1153940"/>
            <a:ext cx="7097572" cy="3339591"/>
          </a:xfrm>
          <a:prstGeom prst="rect">
            <a:avLst/>
          </a:prstGeom>
        </p:spPr>
      </p:pic>
    </p:spTree>
    <p:extLst>
      <p:ext uri="{BB962C8B-B14F-4D97-AF65-F5344CB8AC3E}">
        <p14:creationId xmlns:p14="http://schemas.microsoft.com/office/powerpoint/2010/main" val="5521092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23"/>
          <p:cNvSpPr txBox="1">
            <a:spLocks noGrp="1"/>
          </p:cNvSpPr>
          <p:nvPr>
            <p:ph type="title"/>
          </p:nvPr>
        </p:nvSpPr>
        <p:spPr>
          <a:xfrm>
            <a:off x="2427000" y="205550"/>
            <a:ext cx="5565600" cy="10857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sz="2800" dirty="0"/>
              <a:t>       </a:t>
            </a:r>
            <a:r>
              <a:rPr lang="en" sz="2800" b="1" dirty="0"/>
              <a:t>Dataset</a:t>
            </a:r>
            <a:endParaRPr sz="2800" b="1" dirty="0"/>
          </a:p>
        </p:txBody>
      </p:sp>
      <p:pic>
        <p:nvPicPr>
          <p:cNvPr id="134" name="Google Shape;134;p23"/>
          <p:cNvPicPr preferRelativeResize="0"/>
          <p:nvPr/>
        </p:nvPicPr>
        <p:blipFill rotWithShape="1">
          <a:blip r:embed="rId3">
            <a:alphaModFix/>
          </a:blip>
          <a:srcRect l="-2180" t="-10000" r="2180" b="10000"/>
          <a:stretch/>
        </p:blipFill>
        <p:spPr>
          <a:xfrm>
            <a:off x="6438600" y="-47150"/>
            <a:ext cx="2705400" cy="708915"/>
          </a:xfrm>
          <a:prstGeom prst="rect">
            <a:avLst/>
          </a:prstGeom>
          <a:noFill/>
          <a:ln>
            <a:noFill/>
          </a:ln>
        </p:spPr>
      </p:pic>
      <p:sp>
        <p:nvSpPr>
          <p:cNvPr id="135" name="Google Shape;135;p23"/>
          <p:cNvSpPr txBox="1"/>
          <p:nvPr/>
        </p:nvSpPr>
        <p:spPr>
          <a:xfrm>
            <a:off x="1046020" y="1291250"/>
            <a:ext cx="6676200" cy="2646848"/>
          </a:xfrm>
          <a:prstGeom prst="rect">
            <a:avLst/>
          </a:prstGeom>
          <a:noFill/>
          <a:ln>
            <a:noFill/>
          </a:ln>
        </p:spPr>
        <p:txBody>
          <a:bodyPr spcFirstLastPara="1" wrap="square" lIns="91425" tIns="91425" rIns="91425" bIns="91425" anchor="t" anchorCtr="0">
            <a:spAutoFit/>
          </a:bodyPr>
          <a:lstStyle/>
          <a:p>
            <a:pPr marL="139700" lvl="0" algn="l" rtl="0">
              <a:spcBef>
                <a:spcPts val="0"/>
              </a:spcBef>
              <a:spcAft>
                <a:spcPts val="0"/>
              </a:spcAft>
              <a:buClr>
                <a:schemeClr val="dk1"/>
              </a:buClr>
              <a:buSzPts val="1400"/>
            </a:pPr>
            <a:r>
              <a:rPr lang="en-US" sz="1600" dirty="0">
                <a:solidFill>
                  <a:schemeClr val="dk1"/>
                </a:solidFill>
                <a:latin typeface="Times New Roman" panose="02020603050405020304" pitchFamily="18" charset="0"/>
                <a:ea typeface="Raleway"/>
                <a:cs typeface="Times New Roman" panose="02020603050405020304" pitchFamily="18" charset="0"/>
                <a:sym typeface="Raleway"/>
              </a:rPr>
              <a:t>1. Source: Central Pollution Control Board (CPCB), India</a:t>
            </a:r>
          </a:p>
          <a:p>
            <a:pPr marL="139700" lvl="0" algn="l" rtl="0">
              <a:spcBef>
                <a:spcPts val="0"/>
              </a:spcBef>
              <a:spcAft>
                <a:spcPts val="0"/>
              </a:spcAft>
              <a:buClr>
                <a:schemeClr val="dk1"/>
              </a:buClr>
              <a:buSzPts val="1400"/>
            </a:pPr>
            <a:r>
              <a:rPr lang="en-US" sz="1600" dirty="0">
                <a:solidFill>
                  <a:schemeClr val="dk1"/>
                </a:solidFill>
                <a:latin typeface="Times New Roman" panose="02020603050405020304" pitchFamily="18" charset="0"/>
                <a:ea typeface="Raleway"/>
                <a:cs typeface="Times New Roman" panose="02020603050405020304" pitchFamily="18" charset="0"/>
                <a:sym typeface="Raleway"/>
              </a:rPr>
              <a:t>2. Content: Continuous ambient air quality measurements</a:t>
            </a:r>
          </a:p>
          <a:p>
            <a:pPr marL="139700" lvl="0" algn="l" rtl="0">
              <a:spcBef>
                <a:spcPts val="0"/>
              </a:spcBef>
              <a:spcAft>
                <a:spcPts val="0"/>
              </a:spcAft>
              <a:buClr>
                <a:schemeClr val="dk1"/>
              </a:buClr>
              <a:buSzPts val="1400"/>
            </a:pPr>
            <a:r>
              <a:rPr lang="en-US" sz="1600" dirty="0">
                <a:solidFill>
                  <a:schemeClr val="dk1"/>
                </a:solidFill>
                <a:latin typeface="Times New Roman" panose="02020603050405020304" pitchFamily="18" charset="0"/>
                <a:ea typeface="Raleway"/>
                <a:cs typeface="Times New Roman" panose="02020603050405020304" pitchFamily="18" charset="0"/>
                <a:sym typeface="Raleway"/>
              </a:rPr>
              <a:t>3. Parameters: PM2.5, PM10, NO, NO2, NOx, NH3, CO, SO2, Benzene, Toluene, Ozone, RH, Xylene, BP,AT, RF, Temp, SR</a:t>
            </a:r>
          </a:p>
          <a:p>
            <a:pPr marL="139700" lvl="0" algn="l" rtl="0">
              <a:spcBef>
                <a:spcPts val="0"/>
              </a:spcBef>
              <a:spcAft>
                <a:spcPts val="0"/>
              </a:spcAft>
              <a:buClr>
                <a:schemeClr val="dk1"/>
              </a:buClr>
              <a:buSzPts val="1400"/>
            </a:pPr>
            <a:r>
              <a:rPr lang="en-US" sz="1600" dirty="0">
                <a:solidFill>
                  <a:schemeClr val="dk1"/>
                </a:solidFill>
                <a:latin typeface="Times New Roman" panose="02020603050405020304" pitchFamily="18" charset="0"/>
                <a:ea typeface="Raleway"/>
                <a:cs typeface="Times New Roman" panose="02020603050405020304" pitchFamily="18" charset="0"/>
                <a:sym typeface="Raleway"/>
              </a:rPr>
              <a:t>4. Time period: From 01-01-2017 to 31-12-2022</a:t>
            </a:r>
          </a:p>
          <a:p>
            <a:pPr marL="139700" lvl="0" algn="l" rtl="0">
              <a:spcBef>
                <a:spcPts val="0"/>
              </a:spcBef>
              <a:spcAft>
                <a:spcPts val="0"/>
              </a:spcAft>
              <a:buClr>
                <a:schemeClr val="dk1"/>
              </a:buClr>
              <a:buSzPts val="1400"/>
            </a:pPr>
            <a:r>
              <a:rPr lang="en-US" sz="1600" dirty="0">
                <a:solidFill>
                  <a:schemeClr val="dk1"/>
                </a:solidFill>
                <a:latin typeface="Times New Roman" panose="02020603050405020304" pitchFamily="18" charset="0"/>
                <a:ea typeface="Raleway"/>
                <a:cs typeface="Times New Roman" panose="02020603050405020304" pitchFamily="18" charset="0"/>
                <a:sym typeface="Raleway"/>
              </a:rPr>
              <a:t>5. Location: Tirumala, Tirupati, Andhra Pradesh, India</a:t>
            </a:r>
          </a:p>
          <a:p>
            <a:pPr marL="139700" lvl="0" algn="l" rtl="0">
              <a:spcBef>
                <a:spcPts val="0"/>
              </a:spcBef>
              <a:spcAft>
                <a:spcPts val="0"/>
              </a:spcAft>
              <a:buClr>
                <a:schemeClr val="dk1"/>
              </a:buClr>
              <a:buSzPts val="1400"/>
            </a:pPr>
            <a:r>
              <a:rPr lang="en-US" sz="1600" dirty="0">
                <a:solidFill>
                  <a:schemeClr val="dk1"/>
                </a:solidFill>
                <a:latin typeface="Times New Roman" panose="02020603050405020304" pitchFamily="18" charset="0"/>
                <a:ea typeface="Raleway"/>
                <a:cs typeface="Times New Roman" panose="02020603050405020304" pitchFamily="18" charset="0"/>
                <a:sym typeface="Raleway"/>
              </a:rPr>
              <a:t>6. Data format: A comma-separated value (CSV) file</a:t>
            </a:r>
          </a:p>
          <a:p>
            <a:pPr marL="139700" lvl="0" algn="l" rtl="0">
              <a:spcBef>
                <a:spcPts val="0"/>
              </a:spcBef>
              <a:spcAft>
                <a:spcPts val="0"/>
              </a:spcAft>
              <a:buClr>
                <a:schemeClr val="dk1"/>
              </a:buClr>
              <a:buSzPts val="1400"/>
            </a:pPr>
            <a:r>
              <a:rPr lang="en-US" sz="1600" dirty="0">
                <a:solidFill>
                  <a:schemeClr val="dk1"/>
                </a:solidFill>
                <a:latin typeface="Times New Roman" panose="02020603050405020304" pitchFamily="18" charset="0"/>
                <a:ea typeface="Raleway"/>
                <a:cs typeface="Times New Roman" panose="02020603050405020304" pitchFamily="18" charset="0"/>
                <a:sym typeface="Raleway"/>
              </a:rPr>
              <a:t>7. Potential uses: The dataset can be used to train machine learning models to predict air quality index (AQI), analyze air quality trends, and assess the impact of air pollution on public health.</a:t>
            </a:r>
            <a:endParaRPr sz="1600" dirty="0">
              <a:solidFill>
                <a:schemeClr val="dk1"/>
              </a:solidFill>
              <a:latin typeface="Times New Roman" panose="02020603050405020304" pitchFamily="18" charset="0"/>
              <a:ea typeface="Raleway"/>
              <a:cs typeface="Times New Roman" panose="02020603050405020304" pitchFamily="18" charset="0"/>
              <a:sym typeface="Raleway"/>
            </a:endParaRPr>
          </a:p>
        </p:txBody>
      </p:sp>
      <p:sp>
        <p:nvSpPr>
          <p:cNvPr id="3" name="Google Shape;136;p23">
            <a:extLst>
              <a:ext uri="{FF2B5EF4-FFF2-40B4-BE49-F238E27FC236}">
                <a16:creationId xmlns:a16="http://schemas.microsoft.com/office/drawing/2014/main" id="{26B1E0C8-34B3-D7C3-6696-0A86C8AF80B1}"/>
              </a:ext>
            </a:extLst>
          </p:cNvPr>
          <p:cNvSpPr txBox="1"/>
          <p:nvPr/>
        </p:nvSpPr>
        <p:spPr>
          <a:xfrm>
            <a:off x="5151425" y="4818950"/>
            <a:ext cx="53292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IN" sz="1000" dirty="0">
                <a:solidFill>
                  <a:schemeClr val="dk1"/>
                </a:solidFill>
                <a:latin typeface="Times New Roman" panose="02020603050405020304" pitchFamily="18" charset="0"/>
                <a:ea typeface="Raleway"/>
                <a:cs typeface="Times New Roman" panose="02020603050405020304" pitchFamily="18" charset="0"/>
                <a:sym typeface="Raleway"/>
              </a:rPr>
              <a:t>Dataset : </a:t>
            </a:r>
            <a:r>
              <a:rPr lang="en-US" sz="1000" dirty="0">
                <a:solidFill>
                  <a:schemeClr val="dk1"/>
                </a:solidFill>
                <a:latin typeface="Times New Roman" panose="02020603050405020304" pitchFamily="18" charset="0"/>
                <a:ea typeface="Raleway"/>
                <a:cs typeface="Times New Roman" panose="02020603050405020304" pitchFamily="18" charset="0"/>
                <a:sym typeface="Raleway"/>
                <a:hlinkClick r:id="rId4"/>
              </a:rPr>
              <a:t>Central Control Room for Air Quality Management - All India</a:t>
            </a:r>
            <a:endParaRPr lang="en-IN" sz="1000" dirty="0">
              <a:solidFill>
                <a:srgbClr val="00FFFD"/>
              </a:solidFill>
              <a:latin typeface="Times New Roman" panose="02020603050405020304" pitchFamily="18" charset="0"/>
              <a:ea typeface="Raleway"/>
              <a:cs typeface="Times New Roman" panose="02020603050405020304" pitchFamily="18" charset="0"/>
              <a:sym typeface="Raleway"/>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7">
          <a:extLst>
            <a:ext uri="{FF2B5EF4-FFF2-40B4-BE49-F238E27FC236}">
              <a16:creationId xmlns:a16="http://schemas.microsoft.com/office/drawing/2014/main" id="{C6A72239-DC1F-C670-2C02-38ED75C36F34}"/>
            </a:ext>
          </a:extLst>
        </p:cNvPr>
        <p:cNvGrpSpPr/>
        <p:nvPr/>
      </p:nvGrpSpPr>
      <p:grpSpPr>
        <a:xfrm>
          <a:off x="0" y="0"/>
          <a:ext cx="0" cy="0"/>
          <a:chOff x="0" y="0"/>
          <a:chExt cx="0" cy="0"/>
        </a:xfrm>
      </p:grpSpPr>
      <p:pic>
        <p:nvPicPr>
          <p:cNvPr id="79" name="Google Shape;79;p16">
            <a:extLst>
              <a:ext uri="{FF2B5EF4-FFF2-40B4-BE49-F238E27FC236}">
                <a16:creationId xmlns:a16="http://schemas.microsoft.com/office/drawing/2014/main" id="{08F6C765-B5C5-38CC-2018-4DAD0F854C07}"/>
              </a:ext>
            </a:extLst>
          </p:cNvPr>
          <p:cNvPicPr preferRelativeResize="0"/>
          <p:nvPr/>
        </p:nvPicPr>
        <p:blipFill rotWithShape="1">
          <a:blip r:embed="rId3">
            <a:alphaModFix/>
          </a:blip>
          <a:srcRect l="-2180" t="-10000" r="2180" b="10000"/>
          <a:stretch/>
        </p:blipFill>
        <p:spPr>
          <a:xfrm>
            <a:off x="6438600" y="-47150"/>
            <a:ext cx="2705400" cy="708915"/>
          </a:xfrm>
          <a:prstGeom prst="rect">
            <a:avLst/>
          </a:prstGeom>
          <a:noFill/>
          <a:ln>
            <a:noFill/>
          </a:ln>
        </p:spPr>
      </p:pic>
      <p:sp>
        <p:nvSpPr>
          <p:cNvPr id="80" name="Google Shape;80;p16">
            <a:extLst>
              <a:ext uri="{FF2B5EF4-FFF2-40B4-BE49-F238E27FC236}">
                <a16:creationId xmlns:a16="http://schemas.microsoft.com/office/drawing/2014/main" id="{83B178BB-E335-46C0-A705-17E46F7145F4}"/>
              </a:ext>
            </a:extLst>
          </p:cNvPr>
          <p:cNvSpPr txBox="1"/>
          <p:nvPr/>
        </p:nvSpPr>
        <p:spPr>
          <a:xfrm>
            <a:off x="1118235" y="1613810"/>
            <a:ext cx="7078980" cy="1915879"/>
          </a:xfrm>
          <a:prstGeom prst="rect">
            <a:avLst/>
          </a:prstGeom>
          <a:noFill/>
          <a:ln>
            <a:noFill/>
          </a:ln>
        </p:spPr>
        <p:txBody>
          <a:bodyPr spcFirstLastPara="1" wrap="square" lIns="91425" tIns="91425" rIns="91425" bIns="91425" anchor="t" anchorCtr="0">
            <a:spAutoFit/>
          </a:bodyPr>
          <a:lstStyle/>
          <a:p>
            <a:pPr marL="285750" lvl="0" indent="-285750" algn="l" rtl="0">
              <a:lnSpc>
                <a:spcPct val="150000"/>
              </a:lnSpc>
              <a:spcBef>
                <a:spcPts val="0"/>
              </a:spcBef>
              <a:spcAft>
                <a:spcPts val="0"/>
              </a:spcAft>
              <a:buFont typeface="Arial" panose="020B0604020202020204" pitchFamily="34" charset="0"/>
              <a:buChar char="•"/>
            </a:pPr>
            <a:r>
              <a:rPr lang="en-US" sz="1500" dirty="0">
                <a:solidFill>
                  <a:schemeClr val="dk1"/>
                </a:solidFill>
                <a:latin typeface="Times New Roman" panose="02020603050405020304" pitchFamily="18" charset="0"/>
                <a:ea typeface="Raleway"/>
                <a:cs typeface="Times New Roman" panose="02020603050405020304" pitchFamily="18" charset="0"/>
                <a:sym typeface="Raleway"/>
              </a:rPr>
              <a:t>Module 1: Data Preprocessing, Exploratory Data Analysis, Data transformation</a:t>
            </a:r>
          </a:p>
          <a:p>
            <a:pPr lvl="0" algn="l" rtl="0">
              <a:lnSpc>
                <a:spcPct val="150000"/>
              </a:lnSpc>
              <a:spcBef>
                <a:spcPts val="0"/>
              </a:spcBef>
              <a:spcAft>
                <a:spcPts val="0"/>
              </a:spcAft>
            </a:pPr>
            <a:endParaRPr lang="en-US" sz="1500" dirty="0">
              <a:solidFill>
                <a:schemeClr val="dk1"/>
              </a:solidFill>
              <a:latin typeface="Times New Roman" panose="02020603050405020304" pitchFamily="18" charset="0"/>
              <a:ea typeface="Raleway"/>
              <a:cs typeface="Times New Roman" panose="02020603050405020304" pitchFamily="18" charset="0"/>
              <a:sym typeface="Raleway"/>
            </a:endParaRPr>
          </a:p>
          <a:p>
            <a:pPr marL="285750" lvl="0" indent="-285750" algn="l" rtl="0">
              <a:lnSpc>
                <a:spcPct val="150000"/>
              </a:lnSpc>
              <a:spcBef>
                <a:spcPts val="0"/>
              </a:spcBef>
              <a:spcAft>
                <a:spcPts val="0"/>
              </a:spcAft>
              <a:buFont typeface="Arial" panose="020B0604020202020204" pitchFamily="34" charset="0"/>
              <a:buChar char="•"/>
            </a:pPr>
            <a:r>
              <a:rPr lang="en-US" sz="1500" dirty="0">
                <a:solidFill>
                  <a:schemeClr val="dk1"/>
                </a:solidFill>
                <a:latin typeface="Times New Roman" panose="02020603050405020304" pitchFamily="18" charset="0"/>
                <a:ea typeface="Raleway"/>
                <a:cs typeface="Times New Roman" panose="02020603050405020304" pitchFamily="18" charset="0"/>
                <a:sym typeface="Raleway"/>
              </a:rPr>
              <a:t>Module 2: Data spilt and fitting the models</a:t>
            </a:r>
          </a:p>
          <a:p>
            <a:pPr lvl="0" algn="l" rtl="0">
              <a:lnSpc>
                <a:spcPct val="150000"/>
              </a:lnSpc>
              <a:spcBef>
                <a:spcPts val="0"/>
              </a:spcBef>
              <a:spcAft>
                <a:spcPts val="0"/>
              </a:spcAft>
            </a:pPr>
            <a:endParaRPr lang="en-US" sz="1500" dirty="0">
              <a:solidFill>
                <a:schemeClr val="dk1"/>
              </a:solidFill>
              <a:latin typeface="Times New Roman" panose="02020603050405020304" pitchFamily="18" charset="0"/>
              <a:ea typeface="Raleway"/>
              <a:cs typeface="Times New Roman" panose="02020603050405020304" pitchFamily="18" charset="0"/>
              <a:sym typeface="Raleway"/>
            </a:endParaRPr>
          </a:p>
          <a:p>
            <a:pPr marL="285750" lvl="0" indent="-285750" algn="l" rtl="0">
              <a:lnSpc>
                <a:spcPct val="150000"/>
              </a:lnSpc>
              <a:spcBef>
                <a:spcPts val="0"/>
              </a:spcBef>
              <a:spcAft>
                <a:spcPts val="0"/>
              </a:spcAft>
              <a:buFont typeface="Arial" panose="020B0604020202020204" pitchFamily="34" charset="0"/>
              <a:buChar char="•"/>
            </a:pPr>
            <a:r>
              <a:rPr lang="en-US" sz="1500" dirty="0">
                <a:solidFill>
                  <a:schemeClr val="dk1"/>
                </a:solidFill>
                <a:latin typeface="Times New Roman" panose="02020603050405020304" pitchFamily="18" charset="0"/>
                <a:ea typeface="Raleway"/>
                <a:cs typeface="Times New Roman" panose="02020603050405020304" pitchFamily="18" charset="0"/>
                <a:sym typeface="Raleway"/>
              </a:rPr>
              <a:t>Module 3: Comparative Analysis, Performance valuation, Result and Discussion</a:t>
            </a:r>
          </a:p>
        </p:txBody>
      </p:sp>
      <p:sp>
        <p:nvSpPr>
          <p:cNvPr id="2" name="Title 1">
            <a:extLst>
              <a:ext uri="{FF2B5EF4-FFF2-40B4-BE49-F238E27FC236}">
                <a16:creationId xmlns:a16="http://schemas.microsoft.com/office/drawing/2014/main" id="{305FB259-E1FD-69FE-4910-C7E10BD0DB76}"/>
              </a:ext>
            </a:extLst>
          </p:cNvPr>
          <p:cNvSpPr>
            <a:spLocks noGrp="1"/>
          </p:cNvSpPr>
          <p:nvPr>
            <p:ph type="title"/>
          </p:nvPr>
        </p:nvSpPr>
        <p:spPr/>
        <p:txBody>
          <a:bodyPr>
            <a:noAutofit/>
          </a:bodyPr>
          <a:lstStyle/>
          <a:p>
            <a:pPr algn="ctr"/>
            <a:r>
              <a:rPr lang="en-IN" b="1" dirty="0"/>
              <a:t>Modules</a:t>
            </a:r>
          </a:p>
        </p:txBody>
      </p:sp>
    </p:spTree>
    <p:extLst>
      <p:ext uri="{BB962C8B-B14F-4D97-AF65-F5344CB8AC3E}">
        <p14:creationId xmlns:p14="http://schemas.microsoft.com/office/powerpoint/2010/main" val="15495606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7">
          <a:extLst>
            <a:ext uri="{FF2B5EF4-FFF2-40B4-BE49-F238E27FC236}">
              <a16:creationId xmlns:a16="http://schemas.microsoft.com/office/drawing/2014/main" id="{FBA3CB67-18B6-DACD-2310-D16F579667E7}"/>
            </a:ext>
          </a:extLst>
        </p:cNvPr>
        <p:cNvGrpSpPr/>
        <p:nvPr/>
      </p:nvGrpSpPr>
      <p:grpSpPr>
        <a:xfrm>
          <a:off x="0" y="0"/>
          <a:ext cx="0" cy="0"/>
          <a:chOff x="0" y="0"/>
          <a:chExt cx="0" cy="0"/>
        </a:xfrm>
      </p:grpSpPr>
      <p:pic>
        <p:nvPicPr>
          <p:cNvPr id="79" name="Google Shape;79;p16">
            <a:extLst>
              <a:ext uri="{FF2B5EF4-FFF2-40B4-BE49-F238E27FC236}">
                <a16:creationId xmlns:a16="http://schemas.microsoft.com/office/drawing/2014/main" id="{D7B226A0-8CA3-2B98-36FD-A88772A0EC5C}"/>
              </a:ext>
            </a:extLst>
          </p:cNvPr>
          <p:cNvPicPr preferRelativeResize="0"/>
          <p:nvPr/>
        </p:nvPicPr>
        <p:blipFill rotWithShape="1">
          <a:blip r:embed="rId3">
            <a:alphaModFix/>
          </a:blip>
          <a:srcRect l="-2180" t="-10000" r="2180" b="10000"/>
          <a:stretch/>
        </p:blipFill>
        <p:spPr>
          <a:xfrm>
            <a:off x="6438600" y="-47150"/>
            <a:ext cx="2705400" cy="708915"/>
          </a:xfrm>
          <a:prstGeom prst="rect">
            <a:avLst/>
          </a:prstGeom>
          <a:noFill/>
          <a:ln>
            <a:noFill/>
          </a:ln>
        </p:spPr>
      </p:pic>
      <p:sp>
        <p:nvSpPr>
          <p:cNvPr id="80" name="Google Shape;80;p16">
            <a:extLst>
              <a:ext uri="{FF2B5EF4-FFF2-40B4-BE49-F238E27FC236}">
                <a16:creationId xmlns:a16="http://schemas.microsoft.com/office/drawing/2014/main" id="{0465A3FF-CA3E-47B8-5C69-6A80B1AAF7F7}"/>
              </a:ext>
            </a:extLst>
          </p:cNvPr>
          <p:cNvSpPr txBox="1"/>
          <p:nvPr/>
        </p:nvSpPr>
        <p:spPr>
          <a:xfrm>
            <a:off x="611204" y="1016221"/>
            <a:ext cx="8027470" cy="5724614"/>
          </a:xfrm>
          <a:prstGeom prst="rect">
            <a:avLst/>
          </a:prstGeom>
          <a:noFill/>
          <a:ln>
            <a:noFill/>
          </a:ln>
        </p:spPr>
        <p:txBody>
          <a:bodyPr spcFirstLastPara="1" wrap="square" lIns="91425" tIns="91425" rIns="91425" bIns="91425" anchor="t" anchorCtr="0">
            <a:spAutoFit/>
          </a:bodyPr>
          <a:lstStyle/>
          <a:p>
            <a:pPr marL="285750" lvl="0" indent="-285750" algn="l" rtl="0">
              <a:lnSpc>
                <a:spcPct val="150000"/>
              </a:lnSpc>
              <a:spcBef>
                <a:spcPts val="0"/>
              </a:spcBef>
              <a:spcAft>
                <a:spcPts val="0"/>
              </a:spcAft>
              <a:buFont typeface="Arial" panose="020B0604020202020204" pitchFamily="34" charset="0"/>
              <a:buChar char="•"/>
            </a:pPr>
            <a:r>
              <a:rPr lang="en-US" sz="1500" dirty="0">
                <a:solidFill>
                  <a:schemeClr val="dk1"/>
                </a:solidFill>
                <a:latin typeface="Times New Roman" panose="02020603050405020304" pitchFamily="18" charset="0"/>
                <a:ea typeface="Raleway"/>
                <a:cs typeface="Times New Roman" panose="02020603050405020304" pitchFamily="18" charset="0"/>
                <a:sym typeface="Raleway"/>
              </a:rPr>
              <a:t> The datasets were obtained from the Central Pollution Control Board’s - Central Control Room for Air (CPCB-CRR). They include measurements of air pollutants and meteorological parameters.</a:t>
            </a:r>
          </a:p>
          <a:p>
            <a:pPr lvl="0" algn="l" rtl="0">
              <a:lnSpc>
                <a:spcPct val="150000"/>
              </a:lnSpc>
              <a:spcBef>
                <a:spcPts val="0"/>
              </a:spcBef>
              <a:spcAft>
                <a:spcPts val="0"/>
              </a:spcAft>
            </a:pPr>
            <a:endParaRPr lang="en-US" sz="1500" dirty="0">
              <a:solidFill>
                <a:schemeClr val="dk1"/>
              </a:solidFill>
              <a:latin typeface="Times New Roman" panose="02020603050405020304" pitchFamily="18" charset="0"/>
              <a:ea typeface="Raleway"/>
              <a:cs typeface="Times New Roman" panose="02020603050405020304" pitchFamily="18" charset="0"/>
              <a:sym typeface="Raleway"/>
            </a:endParaRPr>
          </a:p>
          <a:p>
            <a:pPr marL="285750" lvl="0" indent="-285750" algn="l" rtl="0">
              <a:lnSpc>
                <a:spcPct val="150000"/>
              </a:lnSpc>
              <a:spcBef>
                <a:spcPts val="0"/>
              </a:spcBef>
              <a:spcAft>
                <a:spcPts val="0"/>
              </a:spcAft>
              <a:buFont typeface="Arial" panose="020B0604020202020204" pitchFamily="34" charset="0"/>
              <a:buChar char="•"/>
            </a:pPr>
            <a:r>
              <a:rPr lang="en-US" sz="1500" dirty="0">
                <a:solidFill>
                  <a:schemeClr val="dk1"/>
                </a:solidFill>
                <a:latin typeface="Times New Roman" panose="02020603050405020304" pitchFamily="18" charset="0"/>
                <a:ea typeface="Raleway"/>
                <a:cs typeface="Times New Roman" panose="02020603050405020304" pitchFamily="18" charset="0"/>
                <a:sym typeface="Raleway"/>
              </a:rPr>
              <a:t>Raw dataset contained a total of 2191 observations spanning from 01-01-2017 to 31-12-2022, which included 20 variables ( 13 Air pollutant attributes, 06 </a:t>
            </a:r>
            <a:r>
              <a:rPr lang="en-US" sz="1500" dirty="0" err="1">
                <a:solidFill>
                  <a:schemeClr val="dk1"/>
                </a:solidFill>
                <a:latin typeface="Times New Roman" panose="02020603050405020304" pitchFamily="18" charset="0"/>
                <a:ea typeface="Raleway"/>
                <a:cs typeface="Times New Roman" panose="02020603050405020304" pitchFamily="18" charset="0"/>
                <a:sym typeface="Raleway"/>
              </a:rPr>
              <a:t>Meterological</a:t>
            </a:r>
            <a:r>
              <a:rPr lang="en-US" sz="1500" dirty="0">
                <a:solidFill>
                  <a:schemeClr val="dk1"/>
                </a:solidFill>
                <a:latin typeface="Times New Roman" panose="02020603050405020304" pitchFamily="18" charset="0"/>
                <a:ea typeface="Raleway"/>
                <a:cs typeface="Times New Roman" panose="02020603050405020304" pitchFamily="18" charset="0"/>
                <a:sym typeface="Raleway"/>
              </a:rPr>
              <a:t> factors, and 1 AQI )</a:t>
            </a:r>
          </a:p>
          <a:p>
            <a:pPr lvl="0" algn="l" rtl="0">
              <a:lnSpc>
                <a:spcPct val="150000"/>
              </a:lnSpc>
              <a:spcBef>
                <a:spcPts val="0"/>
              </a:spcBef>
              <a:spcAft>
                <a:spcPts val="0"/>
              </a:spcAft>
            </a:pPr>
            <a:endParaRPr lang="en-US" sz="1500" dirty="0">
              <a:solidFill>
                <a:schemeClr val="dk1"/>
              </a:solidFill>
              <a:latin typeface="Times New Roman" panose="02020603050405020304" pitchFamily="18" charset="0"/>
              <a:ea typeface="Raleway"/>
              <a:cs typeface="Times New Roman" panose="02020603050405020304" pitchFamily="18" charset="0"/>
              <a:sym typeface="Raleway"/>
            </a:endParaRPr>
          </a:p>
          <a:p>
            <a:pPr marL="285750" lvl="0" indent="-285750" algn="l" rtl="0">
              <a:lnSpc>
                <a:spcPct val="150000"/>
              </a:lnSpc>
              <a:spcBef>
                <a:spcPts val="0"/>
              </a:spcBef>
              <a:spcAft>
                <a:spcPts val="0"/>
              </a:spcAft>
              <a:buFont typeface="Arial" panose="020B0604020202020204" pitchFamily="34" charset="0"/>
              <a:buChar char="•"/>
            </a:pPr>
            <a:r>
              <a:rPr lang="en-US" sz="1500" dirty="0">
                <a:solidFill>
                  <a:schemeClr val="dk1"/>
                </a:solidFill>
                <a:latin typeface="Times New Roman" panose="02020603050405020304" pitchFamily="18" charset="0"/>
                <a:ea typeface="Raleway"/>
                <a:cs typeface="Times New Roman" panose="02020603050405020304" pitchFamily="18" charset="0"/>
                <a:sym typeface="Raleway"/>
              </a:rPr>
              <a:t>Removed rows of instances with null values for the target variable ( AQI ) and BP (Barometric Pressure) parameter was removed since it had only 47 instances of recorded data and not helpful.</a:t>
            </a:r>
          </a:p>
          <a:p>
            <a:pPr lvl="0" algn="l" rtl="0">
              <a:lnSpc>
                <a:spcPct val="150000"/>
              </a:lnSpc>
              <a:spcBef>
                <a:spcPts val="0"/>
              </a:spcBef>
              <a:spcAft>
                <a:spcPts val="0"/>
              </a:spcAft>
            </a:pPr>
            <a:endParaRPr lang="en-US" sz="1500" dirty="0">
              <a:solidFill>
                <a:schemeClr val="dk1"/>
              </a:solidFill>
              <a:latin typeface="Times New Roman" panose="02020603050405020304" pitchFamily="18" charset="0"/>
              <a:ea typeface="Raleway"/>
              <a:cs typeface="Times New Roman" panose="02020603050405020304" pitchFamily="18" charset="0"/>
              <a:sym typeface="Raleway"/>
            </a:endParaRPr>
          </a:p>
          <a:p>
            <a:pPr marL="285750" lvl="0" indent="-285750" algn="l" rtl="0">
              <a:lnSpc>
                <a:spcPct val="150000"/>
              </a:lnSpc>
              <a:spcBef>
                <a:spcPts val="0"/>
              </a:spcBef>
              <a:spcAft>
                <a:spcPts val="0"/>
              </a:spcAft>
              <a:buFont typeface="Arial" panose="020B0604020202020204" pitchFamily="34" charset="0"/>
              <a:buChar char="•"/>
            </a:pPr>
            <a:r>
              <a:rPr lang="en-US" sz="1500" b="1" dirty="0">
                <a:solidFill>
                  <a:schemeClr val="dk1"/>
                </a:solidFill>
                <a:latin typeface="Times New Roman" panose="02020603050405020304" pitchFamily="18" charset="0"/>
                <a:ea typeface="Raleway"/>
                <a:cs typeface="Times New Roman" panose="02020603050405020304" pitchFamily="18" charset="0"/>
                <a:sym typeface="Raleway"/>
              </a:rPr>
              <a:t>Handling Missing Values</a:t>
            </a:r>
            <a:r>
              <a:rPr lang="en-US" sz="1500" dirty="0">
                <a:solidFill>
                  <a:schemeClr val="dk1"/>
                </a:solidFill>
                <a:latin typeface="Times New Roman" panose="02020603050405020304" pitchFamily="18" charset="0"/>
                <a:ea typeface="Raleway"/>
                <a:cs typeface="Times New Roman" panose="02020603050405020304" pitchFamily="18" charset="0"/>
                <a:sym typeface="Raleway"/>
              </a:rPr>
              <a:t>:  Used forward fill (previous day values) for null and ‘None’ values</a:t>
            </a:r>
          </a:p>
          <a:p>
            <a:pPr marL="285750" lvl="0" indent="-285750" algn="l" rtl="0">
              <a:lnSpc>
                <a:spcPct val="150000"/>
              </a:lnSpc>
              <a:spcBef>
                <a:spcPts val="0"/>
              </a:spcBef>
              <a:spcAft>
                <a:spcPts val="0"/>
              </a:spcAft>
              <a:buFont typeface="Arial" panose="020B0604020202020204" pitchFamily="34" charset="0"/>
              <a:buChar char="•"/>
            </a:pPr>
            <a:endParaRPr lang="en-US" sz="1500" dirty="0">
              <a:solidFill>
                <a:schemeClr val="dk1"/>
              </a:solidFill>
              <a:latin typeface="Times New Roman" panose="02020603050405020304" pitchFamily="18" charset="0"/>
              <a:ea typeface="Raleway"/>
              <a:cs typeface="Times New Roman" panose="02020603050405020304" pitchFamily="18" charset="0"/>
              <a:sym typeface="Raleway"/>
            </a:endParaRPr>
          </a:p>
          <a:p>
            <a:pPr lvl="0" algn="l" rtl="0">
              <a:lnSpc>
                <a:spcPct val="150000"/>
              </a:lnSpc>
              <a:spcBef>
                <a:spcPts val="0"/>
              </a:spcBef>
              <a:spcAft>
                <a:spcPts val="0"/>
              </a:spcAft>
            </a:pPr>
            <a:endParaRPr lang="en-US" sz="1500" dirty="0">
              <a:solidFill>
                <a:schemeClr val="dk1"/>
              </a:solidFill>
              <a:latin typeface="Times New Roman" panose="02020603050405020304" pitchFamily="18" charset="0"/>
              <a:ea typeface="Raleway"/>
              <a:cs typeface="Times New Roman" panose="02020603050405020304" pitchFamily="18" charset="0"/>
              <a:sym typeface="Raleway"/>
            </a:endParaRPr>
          </a:p>
          <a:p>
            <a:pPr marL="285750" lvl="0" indent="-285750" algn="l" rtl="0">
              <a:lnSpc>
                <a:spcPct val="150000"/>
              </a:lnSpc>
              <a:spcBef>
                <a:spcPts val="0"/>
              </a:spcBef>
              <a:spcAft>
                <a:spcPts val="0"/>
              </a:spcAft>
              <a:buFont typeface="Arial" panose="020B0604020202020204" pitchFamily="34" charset="0"/>
              <a:buChar char="•"/>
            </a:pPr>
            <a:endParaRPr lang="en-US" sz="1500" dirty="0">
              <a:solidFill>
                <a:schemeClr val="dk1"/>
              </a:solidFill>
              <a:latin typeface="Times New Roman" panose="02020603050405020304" pitchFamily="18" charset="0"/>
              <a:ea typeface="Raleway"/>
              <a:cs typeface="Times New Roman" panose="02020603050405020304" pitchFamily="18" charset="0"/>
              <a:sym typeface="Raleway"/>
            </a:endParaRPr>
          </a:p>
          <a:p>
            <a:pPr marL="285750" lvl="0" indent="-285750" algn="l" rtl="0">
              <a:lnSpc>
                <a:spcPct val="150000"/>
              </a:lnSpc>
              <a:spcBef>
                <a:spcPts val="0"/>
              </a:spcBef>
              <a:spcAft>
                <a:spcPts val="0"/>
              </a:spcAft>
              <a:buFont typeface="Arial" panose="020B0604020202020204" pitchFamily="34" charset="0"/>
              <a:buChar char="•"/>
            </a:pPr>
            <a:endParaRPr lang="en-US" sz="1500" dirty="0">
              <a:solidFill>
                <a:schemeClr val="dk1"/>
              </a:solidFill>
              <a:latin typeface="Times New Roman" panose="02020603050405020304" pitchFamily="18" charset="0"/>
              <a:ea typeface="Raleway"/>
              <a:cs typeface="Times New Roman" panose="02020603050405020304" pitchFamily="18" charset="0"/>
              <a:sym typeface="Raleway"/>
            </a:endParaRPr>
          </a:p>
          <a:p>
            <a:pPr marL="285750" lvl="0" indent="-285750" algn="l" rtl="0">
              <a:lnSpc>
                <a:spcPct val="150000"/>
              </a:lnSpc>
              <a:spcBef>
                <a:spcPts val="0"/>
              </a:spcBef>
              <a:spcAft>
                <a:spcPts val="0"/>
              </a:spcAft>
              <a:buFont typeface="Arial" panose="020B0604020202020204" pitchFamily="34" charset="0"/>
              <a:buChar char="•"/>
            </a:pPr>
            <a:endParaRPr lang="en-US" sz="1500" dirty="0">
              <a:solidFill>
                <a:schemeClr val="dk1"/>
              </a:solidFill>
              <a:latin typeface="Times New Roman" panose="02020603050405020304" pitchFamily="18" charset="0"/>
              <a:ea typeface="Raleway"/>
              <a:cs typeface="Times New Roman" panose="02020603050405020304" pitchFamily="18" charset="0"/>
              <a:sym typeface="Raleway"/>
            </a:endParaRPr>
          </a:p>
          <a:p>
            <a:pPr marL="285750" lvl="0" indent="-285750" algn="l" rtl="0">
              <a:lnSpc>
                <a:spcPct val="150000"/>
              </a:lnSpc>
              <a:spcBef>
                <a:spcPts val="0"/>
              </a:spcBef>
              <a:spcAft>
                <a:spcPts val="0"/>
              </a:spcAft>
              <a:buFont typeface="Arial" panose="020B0604020202020204" pitchFamily="34" charset="0"/>
              <a:buChar char="•"/>
            </a:pPr>
            <a:endParaRPr lang="en-US" sz="1500" dirty="0">
              <a:solidFill>
                <a:schemeClr val="dk1"/>
              </a:solidFill>
              <a:latin typeface="Times New Roman" panose="02020603050405020304" pitchFamily="18" charset="0"/>
              <a:ea typeface="Raleway"/>
              <a:cs typeface="Times New Roman" panose="02020603050405020304" pitchFamily="18" charset="0"/>
              <a:sym typeface="Raleway"/>
            </a:endParaRPr>
          </a:p>
        </p:txBody>
      </p:sp>
      <p:sp>
        <p:nvSpPr>
          <p:cNvPr id="2" name="Title 1">
            <a:extLst>
              <a:ext uri="{FF2B5EF4-FFF2-40B4-BE49-F238E27FC236}">
                <a16:creationId xmlns:a16="http://schemas.microsoft.com/office/drawing/2014/main" id="{D52C3EF2-5684-AE24-C089-55E68C5D935E}"/>
              </a:ext>
            </a:extLst>
          </p:cNvPr>
          <p:cNvSpPr>
            <a:spLocks noGrp="1"/>
          </p:cNvSpPr>
          <p:nvPr>
            <p:ph type="title"/>
          </p:nvPr>
        </p:nvSpPr>
        <p:spPr>
          <a:xfrm>
            <a:off x="376088" y="307307"/>
            <a:ext cx="6409723" cy="708914"/>
          </a:xfrm>
        </p:spPr>
        <p:txBody>
          <a:bodyPr>
            <a:noAutofit/>
          </a:bodyPr>
          <a:lstStyle/>
          <a:p>
            <a:r>
              <a:rPr lang="en-IN" b="1" dirty="0"/>
              <a:t>Module 1 – Data Preprocessing</a:t>
            </a:r>
          </a:p>
        </p:txBody>
      </p:sp>
    </p:spTree>
    <p:extLst>
      <p:ext uri="{BB962C8B-B14F-4D97-AF65-F5344CB8AC3E}">
        <p14:creationId xmlns:p14="http://schemas.microsoft.com/office/powerpoint/2010/main" val="27940908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7">
          <a:extLst>
            <a:ext uri="{FF2B5EF4-FFF2-40B4-BE49-F238E27FC236}">
              <a16:creationId xmlns:a16="http://schemas.microsoft.com/office/drawing/2014/main" id="{FBA3CB67-18B6-DACD-2310-D16F579667E7}"/>
            </a:ext>
          </a:extLst>
        </p:cNvPr>
        <p:cNvGrpSpPr/>
        <p:nvPr/>
      </p:nvGrpSpPr>
      <p:grpSpPr>
        <a:xfrm>
          <a:off x="0" y="0"/>
          <a:ext cx="0" cy="0"/>
          <a:chOff x="0" y="0"/>
          <a:chExt cx="0" cy="0"/>
        </a:xfrm>
      </p:grpSpPr>
      <p:pic>
        <p:nvPicPr>
          <p:cNvPr id="79" name="Google Shape;79;p16">
            <a:extLst>
              <a:ext uri="{FF2B5EF4-FFF2-40B4-BE49-F238E27FC236}">
                <a16:creationId xmlns:a16="http://schemas.microsoft.com/office/drawing/2014/main" id="{D7B226A0-8CA3-2B98-36FD-A88772A0EC5C}"/>
              </a:ext>
            </a:extLst>
          </p:cNvPr>
          <p:cNvPicPr preferRelativeResize="0"/>
          <p:nvPr/>
        </p:nvPicPr>
        <p:blipFill rotWithShape="1">
          <a:blip r:embed="rId3">
            <a:alphaModFix/>
          </a:blip>
          <a:srcRect l="-2180" t="-10000" r="2180" b="10000"/>
          <a:stretch/>
        </p:blipFill>
        <p:spPr>
          <a:xfrm>
            <a:off x="6438600" y="-47150"/>
            <a:ext cx="2705400" cy="708915"/>
          </a:xfrm>
          <a:prstGeom prst="rect">
            <a:avLst/>
          </a:prstGeom>
          <a:noFill/>
          <a:ln>
            <a:noFill/>
          </a:ln>
        </p:spPr>
      </p:pic>
      <p:sp>
        <p:nvSpPr>
          <p:cNvPr id="80" name="Google Shape;80;p16">
            <a:extLst>
              <a:ext uri="{FF2B5EF4-FFF2-40B4-BE49-F238E27FC236}">
                <a16:creationId xmlns:a16="http://schemas.microsoft.com/office/drawing/2014/main" id="{0465A3FF-CA3E-47B8-5C69-6A80B1AAF7F7}"/>
              </a:ext>
            </a:extLst>
          </p:cNvPr>
          <p:cNvSpPr txBox="1"/>
          <p:nvPr/>
        </p:nvSpPr>
        <p:spPr>
          <a:xfrm>
            <a:off x="99863" y="766460"/>
            <a:ext cx="8027470" cy="530884"/>
          </a:xfrm>
          <a:prstGeom prst="rect">
            <a:avLst/>
          </a:prstGeom>
          <a:noFill/>
          <a:ln>
            <a:noFill/>
          </a:ln>
        </p:spPr>
        <p:txBody>
          <a:bodyPr spcFirstLastPara="1" wrap="square" lIns="91425" tIns="91425" rIns="91425" bIns="91425" anchor="t" anchorCtr="0">
            <a:spAutoFit/>
          </a:bodyPr>
          <a:lstStyle/>
          <a:p>
            <a:pPr marL="285750" lvl="0" indent="-285750" algn="l" rtl="0">
              <a:lnSpc>
                <a:spcPct val="150000"/>
              </a:lnSpc>
              <a:spcBef>
                <a:spcPts val="0"/>
              </a:spcBef>
              <a:spcAft>
                <a:spcPts val="0"/>
              </a:spcAft>
              <a:buFont typeface="Wingdings" panose="05000000000000000000" pitchFamily="2" charset="2"/>
              <a:buChar char="q"/>
            </a:pPr>
            <a:r>
              <a:rPr lang="en-US" sz="1500" b="1" dirty="0">
                <a:solidFill>
                  <a:schemeClr val="dk1"/>
                </a:solidFill>
                <a:latin typeface="Times New Roman" panose="02020603050405020304" pitchFamily="18" charset="0"/>
                <a:ea typeface="Raleway"/>
                <a:cs typeface="Times New Roman" panose="02020603050405020304" pitchFamily="18" charset="0"/>
                <a:sym typeface="Raleway"/>
              </a:rPr>
              <a:t>Trying imputation and matching patterns for 240 rows of missing target variable values</a:t>
            </a:r>
            <a:endParaRPr lang="en-US" sz="1500" dirty="0">
              <a:solidFill>
                <a:schemeClr val="dk1"/>
              </a:solidFill>
              <a:latin typeface="Times New Roman" panose="02020603050405020304" pitchFamily="18" charset="0"/>
              <a:ea typeface="Raleway"/>
              <a:cs typeface="Times New Roman" panose="02020603050405020304" pitchFamily="18" charset="0"/>
              <a:sym typeface="Raleway"/>
            </a:endParaRPr>
          </a:p>
        </p:txBody>
      </p:sp>
      <p:sp>
        <p:nvSpPr>
          <p:cNvPr id="2" name="Title 1">
            <a:extLst>
              <a:ext uri="{FF2B5EF4-FFF2-40B4-BE49-F238E27FC236}">
                <a16:creationId xmlns:a16="http://schemas.microsoft.com/office/drawing/2014/main" id="{D52C3EF2-5684-AE24-C089-55E68C5D935E}"/>
              </a:ext>
            </a:extLst>
          </p:cNvPr>
          <p:cNvSpPr>
            <a:spLocks noGrp="1"/>
          </p:cNvSpPr>
          <p:nvPr>
            <p:ph type="title"/>
          </p:nvPr>
        </p:nvSpPr>
        <p:spPr>
          <a:xfrm>
            <a:off x="376088" y="307307"/>
            <a:ext cx="6409723" cy="708914"/>
          </a:xfrm>
        </p:spPr>
        <p:txBody>
          <a:bodyPr>
            <a:noAutofit/>
          </a:bodyPr>
          <a:lstStyle/>
          <a:p>
            <a:r>
              <a:rPr lang="en-IN" b="1" dirty="0"/>
              <a:t>Module 1 – Data Preprocessing</a:t>
            </a:r>
          </a:p>
        </p:txBody>
      </p:sp>
      <p:sp>
        <p:nvSpPr>
          <p:cNvPr id="3" name="Google Shape;80;p16">
            <a:extLst>
              <a:ext uri="{FF2B5EF4-FFF2-40B4-BE49-F238E27FC236}">
                <a16:creationId xmlns:a16="http://schemas.microsoft.com/office/drawing/2014/main" id="{8CDE52A9-9A36-0F54-5727-92D82CBFA07D}"/>
              </a:ext>
            </a:extLst>
          </p:cNvPr>
          <p:cNvSpPr txBox="1"/>
          <p:nvPr/>
        </p:nvSpPr>
        <p:spPr>
          <a:xfrm>
            <a:off x="376088" y="928036"/>
            <a:ext cx="2009925" cy="4339619"/>
          </a:xfrm>
          <a:prstGeom prst="rect">
            <a:avLst/>
          </a:prstGeom>
          <a:noFill/>
          <a:ln>
            <a:noFill/>
          </a:ln>
        </p:spPr>
        <p:txBody>
          <a:bodyPr spcFirstLastPara="1" wrap="square" lIns="91425" tIns="91425" rIns="91425" bIns="91425" anchor="t" anchorCtr="0">
            <a:spAutoFit/>
          </a:bodyPr>
          <a:lstStyle/>
          <a:p>
            <a:pPr lvl="0" algn="l" rtl="0">
              <a:lnSpc>
                <a:spcPct val="150000"/>
              </a:lnSpc>
              <a:spcBef>
                <a:spcPts val="0"/>
              </a:spcBef>
              <a:spcAft>
                <a:spcPts val="0"/>
              </a:spcAft>
            </a:pPr>
            <a:endParaRPr lang="en-US" sz="1500" b="1" dirty="0">
              <a:solidFill>
                <a:schemeClr val="dk1"/>
              </a:solidFill>
              <a:latin typeface="Times New Roman" panose="02020603050405020304" pitchFamily="18" charset="0"/>
              <a:ea typeface="Raleway"/>
              <a:cs typeface="Times New Roman" panose="02020603050405020304" pitchFamily="18" charset="0"/>
              <a:sym typeface="Raleway"/>
            </a:endParaRPr>
          </a:p>
          <a:p>
            <a:pPr marL="342900" lvl="0" indent="-342900" algn="l" rtl="0">
              <a:lnSpc>
                <a:spcPct val="150000"/>
              </a:lnSpc>
              <a:spcBef>
                <a:spcPts val="0"/>
              </a:spcBef>
              <a:spcAft>
                <a:spcPts val="0"/>
              </a:spcAft>
              <a:buFont typeface="+mj-lt"/>
              <a:buAutoNum type="arabicPeriod"/>
            </a:pPr>
            <a:r>
              <a:rPr lang="en-US" sz="1500" dirty="0">
                <a:solidFill>
                  <a:schemeClr val="dk1"/>
                </a:solidFill>
                <a:latin typeface="Times New Roman" panose="02020603050405020304" pitchFamily="18" charset="0"/>
                <a:ea typeface="Raleway"/>
                <a:cs typeface="Times New Roman" panose="02020603050405020304" pitchFamily="18" charset="0"/>
                <a:sym typeface="Raleway"/>
              </a:rPr>
              <a:t>Filling the average value of the missing row’s month</a:t>
            </a:r>
          </a:p>
          <a:p>
            <a:pPr marL="342900" lvl="0" indent="-342900" algn="l" rtl="0">
              <a:lnSpc>
                <a:spcPct val="150000"/>
              </a:lnSpc>
              <a:spcBef>
                <a:spcPts val="0"/>
              </a:spcBef>
              <a:spcAft>
                <a:spcPts val="0"/>
              </a:spcAft>
              <a:buFont typeface="+mj-lt"/>
              <a:buAutoNum type="arabicPeriod"/>
            </a:pPr>
            <a:endParaRPr lang="en-US" sz="1500" dirty="0">
              <a:solidFill>
                <a:schemeClr val="dk1"/>
              </a:solidFill>
              <a:latin typeface="Times New Roman" panose="02020603050405020304" pitchFamily="18" charset="0"/>
              <a:ea typeface="Raleway"/>
              <a:cs typeface="Times New Roman" panose="02020603050405020304" pitchFamily="18" charset="0"/>
              <a:sym typeface="Raleway"/>
            </a:endParaRPr>
          </a:p>
          <a:p>
            <a:pPr marL="342900" lvl="0" indent="-342900" algn="l" rtl="0">
              <a:lnSpc>
                <a:spcPct val="150000"/>
              </a:lnSpc>
              <a:spcBef>
                <a:spcPts val="0"/>
              </a:spcBef>
              <a:spcAft>
                <a:spcPts val="0"/>
              </a:spcAft>
              <a:buFont typeface="+mj-lt"/>
              <a:buAutoNum type="arabicPeriod"/>
            </a:pPr>
            <a:endParaRPr lang="en-US" sz="1500" dirty="0">
              <a:solidFill>
                <a:schemeClr val="dk1"/>
              </a:solidFill>
              <a:latin typeface="Times New Roman" panose="02020603050405020304" pitchFamily="18" charset="0"/>
              <a:ea typeface="Raleway"/>
              <a:cs typeface="Times New Roman" panose="02020603050405020304" pitchFamily="18" charset="0"/>
              <a:sym typeface="Raleway"/>
            </a:endParaRPr>
          </a:p>
          <a:p>
            <a:pPr marL="342900" lvl="0" indent="-342900" algn="l" rtl="0">
              <a:lnSpc>
                <a:spcPct val="150000"/>
              </a:lnSpc>
              <a:spcBef>
                <a:spcPts val="0"/>
              </a:spcBef>
              <a:spcAft>
                <a:spcPts val="0"/>
              </a:spcAft>
              <a:buFont typeface="+mj-lt"/>
              <a:buAutoNum type="arabicPeriod"/>
            </a:pPr>
            <a:r>
              <a:rPr lang="en-US" sz="1500" dirty="0">
                <a:solidFill>
                  <a:schemeClr val="dk1"/>
                </a:solidFill>
                <a:latin typeface="Times New Roman" panose="02020603050405020304" pitchFamily="18" charset="0"/>
                <a:ea typeface="Raleway"/>
                <a:cs typeface="Times New Roman" panose="02020603050405020304" pitchFamily="18" charset="0"/>
                <a:sym typeface="Raleway"/>
              </a:rPr>
              <a:t>Choosing the value of row with closest parameter values </a:t>
            </a:r>
            <a:r>
              <a:rPr lang="en-US" sz="1500" dirty="0" err="1">
                <a:solidFill>
                  <a:schemeClr val="dk1"/>
                </a:solidFill>
                <a:latin typeface="Times New Roman" panose="02020603050405020304" pitchFamily="18" charset="0"/>
                <a:ea typeface="Raleway"/>
                <a:cs typeface="Times New Roman" panose="02020603050405020304" pitchFamily="18" charset="0"/>
                <a:sym typeface="Raleway"/>
              </a:rPr>
              <a:t>wrt</a:t>
            </a:r>
            <a:r>
              <a:rPr lang="en-US" sz="1500" dirty="0">
                <a:solidFill>
                  <a:schemeClr val="dk1"/>
                </a:solidFill>
                <a:latin typeface="Times New Roman" panose="02020603050405020304" pitchFamily="18" charset="0"/>
                <a:ea typeface="Raleway"/>
                <a:cs typeface="Times New Roman" panose="02020603050405020304" pitchFamily="18" charset="0"/>
                <a:sym typeface="Raleway"/>
              </a:rPr>
              <a:t> Euclidean dist.</a:t>
            </a:r>
          </a:p>
          <a:p>
            <a:pPr marL="285750" lvl="0" indent="-285750" algn="l" rtl="0">
              <a:lnSpc>
                <a:spcPct val="150000"/>
              </a:lnSpc>
              <a:spcBef>
                <a:spcPts val="0"/>
              </a:spcBef>
              <a:spcAft>
                <a:spcPts val="0"/>
              </a:spcAft>
              <a:buFont typeface="Arial" panose="020B0604020202020204" pitchFamily="34" charset="0"/>
              <a:buChar char="•"/>
            </a:pPr>
            <a:endParaRPr lang="en-US" sz="1500" dirty="0">
              <a:solidFill>
                <a:schemeClr val="dk1"/>
              </a:solidFill>
              <a:latin typeface="Times New Roman" panose="02020603050405020304" pitchFamily="18" charset="0"/>
              <a:ea typeface="Raleway"/>
              <a:cs typeface="Times New Roman" panose="02020603050405020304" pitchFamily="18" charset="0"/>
              <a:sym typeface="Raleway"/>
            </a:endParaRPr>
          </a:p>
        </p:txBody>
      </p:sp>
      <p:pic>
        <p:nvPicPr>
          <p:cNvPr id="5" name="Picture 4">
            <a:extLst>
              <a:ext uri="{FF2B5EF4-FFF2-40B4-BE49-F238E27FC236}">
                <a16:creationId xmlns:a16="http://schemas.microsoft.com/office/drawing/2014/main" id="{E929245B-915A-DA11-2F7D-4F74BC3E1334}"/>
              </a:ext>
            </a:extLst>
          </p:cNvPr>
          <p:cNvPicPr>
            <a:picLocks noChangeAspect="1"/>
          </p:cNvPicPr>
          <p:nvPr/>
        </p:nvPicPr>
        <p:blipFill rotWithShape="1">
          <a:blip r:embed="rId4"/>
          <a:srcRect l="9091" r="27027"/>
          <a:stretch/>
        </p:blipFill>
        <p:spPr>
          <a:xfrm>
            <a:off x="2628899" y="1222189"/>
            <a:ext cx="5086352" cy="2077971"/>
          </a:xfrm>
          <a:prstGeom prst="rect">
            <a:avLst/>
          </a:prstGeom>
        </p:spPr>
      </p:pic>
      <p:pic>
        <p:nvPicPr>
          <p:cNvPr id="7" name="Picture 6">
            <a:extLst>
              <a:ext uri="{FF2B5EF4-FFF2-40B4-BE49-F238E27FC236}">
                <a16:creationId xmlns:a16="http://schemas.microsoft.com/office/drawing/2014/main" id="{ADB644DE-E84B-FD60-EEB8-B5521D72FA3C}"/>
              </a:ext>
            </a:extLst>
          </p:cNvPr>
          <p:cNvPicPr>
            <a:picLocks noChangeAspect="1"/>
          </p:cNvPicPr>
          <p:nvPr/>
        </p:nvPicPr>
        <p:blipFill rotWithShape="1">
          <a:blip r:embed="rId5"/>
          <a:srcRect l="1373" r="14104"/>
          <a:stretch/>
        </p:blipFill>
        <p:spPr>
          <a:xfrm>
            <a:off x="2662238" y="3471202"/>
            <a:ext cx="5131726" cy="1582441"/>
          </a:xfrm>
          <a:prstGeom prst="rect">
            <a:avLst/>
          </a:prstGeom>
        </p:spPr>
      </p:pic>
    </p:spTree>
    <p:extLst>
      <p:ext uri="{BB962C8B-B14F-4D97-AF65-F5344CB8AC3E}">
        <p14:creationId xmlns:p14="http://schemas.microsoft.com/office/powerpoint/2010/main" val="28421328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7">
          <a:extLst>
            <a:ext uri="{FF2B5EF4-FFF2-40B4-BE49-F238E27FC236}">
              <a16:creationId xmlns:a16="http://schemas.microsoft.com/office/drawing/2014/main" id="{1F315EE6-36C5-A67A-946D-DAB65F0A0B5E}"/>
            </a:ext>
          </a:extLst>
        </p:cNvPr>
        <p:cNvGrpSpPr/>
        <p:nvPr/>
      </p:nvGrpSpPr>
      <p:grpSpPr>
        <a:xfrm>
          <a:off x="0" y="0"/>
          <a:ext cx="0" cy="0"/>
          <a:chOff x="0" y="0"/>
          <a:chExt cx="0" cy="0"/>
        </a:xfrm>
      </p:grpSpPr>
      <p:pic>
        <p:nvPicPr>
          <p:cNvPr id="79" name="Google Shape;79;p16">
            <a:extLst>
              <a:ext uri="{FF2B5EF4-FFF2-40B4-BE49-F238E27FC236}">
                <a16:creationId xmlns:a16="http://schemas.microsoft.com/office/drawing/2014/main" id="{CF08EC3D-BDCD-E9FD-8559-554E054626F6}"/>
              </a:ext>
            </a:extLst>
          </p:cNvPr>
          <p:cNvPicPr preferRelativeResize="0"/>
          <p:nvPr/>
        </p:nvPicPr>
        <p:blipFill rotWithShape="1">
          <a:blip r:embed="rId3">
            <a:alphaModFix/>
          </a:blip>
          <a:srcRect l="-2180" t="-10000" r="2180" b="10000"/>
          <a:stretch/>
        </p:blipFill>
        <p:spPr>
          <a:xfrm>
            <a:off x="6438600" y="-47150"/>
            <a:ext cx="2705400" cy="708915"/>
          </a:xfrm>
          <a:prstGeom prst="rect">
            <a:avLst/>
          </a:prstGeom>
          <a:noFill/>
          <a:ln>
            <a:noFill/>
          </a:ln>
        </p:spPr>
      </p:pic>
      <p:sp>
        <p:nvSpPr>
          <p:cNvPr id="2" name="Title 1">
            <a:extLst>
              <a:ext uri="{FF2B5EF4-FFF2-40B4-BE49-F238E27FC236}">
                <a16:creationId xmlns:a16="http://schemas.microsoft.com/office/drawing/2014/main" id="{4F4C05FE-7BDB-8254-D654-26AAC065B8BB}"/>
              </a:ext>
            </a:extLst>
          </p:cNvPr>
          <p:cNvSpPr>
            <a:spLocks noGrp="1"/>
          </p:cNvSpPr>
          <p:nvPr>
            <p:ph type="title"/>
          </p:nvPr>
        </p:nvSpPr>
        <p:spPr>
          <a:xfrm>
            <a:off x="376088" y="307307"/>
            <a:ext cx="6409723" cy="708914"/>
          </a:xfrm>
        </p:spPr>
        <p:txBody>
          <a:bodyPr>
            <a:noAutofit/>
          </a:bodyPr>
          <a:lstStyle/>
          <a:p>
            <a:r>
              <a:rPr lang="en-IN" b="1" dirty="0"/>
              <a:t>Module 1 – EDA</a:t>
            </a:r>
          </a:p>
        </p:txBody>
      </p:sp>
      <p:pic>
        <p:nvPicPr>
          <p:cNvPr id="4" name="Picture 3">
            <a:extLst>
              <a:ext uri="{FF2B5EF4-FFF2-40B4-BE49-F238E27FC236}">
                <a16:creationId xmlns:a16="http://schemas.microsoft.com/office/drawing/2014/main" id="{BEA236F7-B077-266F-C14D-F5B78824EB1C}"/>
              </a:ext>
            </a:extLst>
          </p:cNvPr>
          <p:cNvPicPr>
            <a:picLocks noChangeAspect="1"/>
          </p:cNvPicPr>
          <p:nvPr/>
        </p:nvPicPr>
        <p:blipFill>
          <a:blip r:embed="rId4"/>
          <a:stretch>
            <a:fillRect/>
          </a:stretch>
        </p:blipFill>
        <p:spPr>
          <a:xfrm>
            <a:off x="4317041" y="1277780"/>
            <a:ext cx="4860648" cy="3662132"/>
          </a:xfrm>
          <a:prstGeom prst="rect">
            <a:avLst/>
          </a:prstGeom>
        </p:spPr>
      </p:pic>
      <p:sp>
        <p:nvSpPr>
          <p:cNvPr id="6" name="TextBox 5">
            <a:extLst>
              <a:ext uri="{FF2B5EF4-FFF2-40B4-BE49-F238E27FC236}">
                <a16:creationId xmlns:a16="http://schemas.microsoft.com/office/drawing/2014/main" id="{976D7664-CD50-4004-6799-DEE16F641F7A}"/>
              </a:ext>
            </a:extLst>
          </p:cNvPr>
          <p:cNvSpPr txBox="1"/>
          <p:nvPr/>
        </p:nvSpPr>
        <p:spPr>
          <a:xfrm>
            <a:off x="5617330" y="4836193"/>
            <a:ext cx="4572000" cy="305661"/>
          </a:xfrm>
          <a:prstGeom prst="rect">
            <a:avLst/>
          </a:prstGeom>
          <a:noFill/>
        </p:spPr>
        <p:txBody>
          <a:bodyPr wrap="square">
            <a:spAutoFit/>
          </a:bodyPr>
          <a:lstStyle/>
          <a:p>
            <a:pPr lvl="0" algn="l" rtl="0">
              <a:lnSpc>
                <a:spcPct val="150000"/>
              </a:lnSpc>
              <a:spcBef>
                <a:spcPts val="0"/>
              </a:spcBef>
              <a:spcAft>
                <a:spcPts val="0"/>
              </a:spcAft>
            </a:pPr>
            <a:r>
              <a:rPr lang="en-US" sz="1050" dirty="0">
                <a:solidFill>
                  <a:schemeClr val="dk1"/>
                </a:solidFill>
                <a:latin typeface="Times New Roman" panose="02020603050405020304" pitchFamily="18" charset="0"/>
                <a:ea typeface="Raleway"/>
                <a:cs typeface="Times New Roman" panose="02020603050405020304" pitchFamily="18" charset="0"/>
                <a:sym typeface="Raleway"/>
              </a:rPr>
              <a:t>Heat Map – Input parameters with AQI</a:t>
            </a:r>
          </a:p>
        </p:txBody>
      </p:sp>
      <p:sp>
        <p:nvSpPr>
          <p:cNvPr id="8" name="TextBox 7">
            <a:extLst>
              <a:ext uri="{FF2B5EF4-FFF2-40B4-BE49-F238E27FC236}">
                <a16:creationId xmlns:a16="http://schemas.microsoft.com/office/drawing/2014/main" id="{0C277608-F019-3092-3921-388F3142F152}"/>
              </a:ext>
            </a:extLst>
          </p:cNvPr>
          <p:cNvSpPr txBox="1"/>
          <p:nvPr/>
        </p:nvSpPr>
        <p:spPr>
          <a:xfrm>
            <a:off x="433163" y="865573"/>
            <a:ext cx="8101387" cy="376578"/>
          </a:xfrm>
          <a:prstGeom prst="rect">
            <a:avLst/>
          </a:prstGeom>
          <a:noFill/>
        </p:spPr>
        <p:txBody>
          <a:bodyPr wrap="square">
            <a:spAutoFit/>
          </a:bodyPr>
          <a:lstStyle/>
          <a:p>
            <a:pPr lvl="0" algn="l" rtl="0">
              <a:lnSpc>
                <a:spcPct val="150000"/>
              </a:lnSpc>
              <a:spcBef>
                <a:spcPts val="0"/>
              </a:spcBef>
              <a:spcAft>
                <a:spcPts val="0"/>
              </a:spcAft>
            </a:pPr>
            <a:r>
              <a:rPr lang="en-US" dirty="0">
                <a:latin typeface="Times New Roman" panose="02020603050405020304" pitchFamily="18" charset="0"/>
                <a:cs typeface="Times New Roman" panose="02020603050405020304" pitchFamily="18" charset="0"/>
              </a:rPr>
              <a:t>The pollutants with the highest heat map values had a significant impact on AQI predictions</a:t>
            </a:r>
            <a:endParaRPr lang="en-US" sz="1400" dirty="0">
              <a:solidFill>
                <a:schemeClr val="dk1"/>
              </a:solidFill>
              <a:latin typeface="Times New Roman" panose="02020603050405020304" pitchFamily="18" charset="0"/>
              <a:ea typeface="Raleway"/>
              <a:cs typeface="Times New Roman" panose="02020603050405020304" pitchFamily="18" charset="0"/>
              <a:sym typeface="Raleway"/>
            </a:endParaRPr>
          </a:p>
        </p:txBody>
      </p:sp>
      <p:sp>
        <p:nvSpPr>
          <p:cNvPr id="9" name="TextBox 8">
            <a:extLst>
              <a:ext uri="{FF2B5EF4-FFF2-40B4-BE49-F238E27FC236}">
                <a16:creationId xmlns:a16="http://schemas.microsoft.com/office/drawing/2014/main" id="{93209BA7-823E-3B08-D137-A5CFD8136DFB}"/>
              </a:ext>
            </a:extLst>
          </p:cNvPr>
          <p:cNvSpPr txBox="1"/>
          <p:nvPr/>
        </p:nvSpPr>
        <p:spPr>
          <a:xfrm>
            <a:off x="466851" y="1445959"/>
            <a:ext cx="3850190" cy="3608488"/>
          </a:xfrm>
          <a:prstGeom prst="rect">
            <a:avLst/>
          </a:prstGeom>
          <a:noFill/>
        </p:spPr>
        <p:txBody>
          <a:bodyPr wrap="square">
            <a:spAutoFit/>
          </a:bodyPr>
          <a:lstStyle/>
          <a:p>
            <a:pPr marL="285750" lvl="0" indent="-285750" algn="l" rtl="0">
              <a:lnSpc>
                <a:spcPct val="150000"/>
              </a:lnSpc>
              <a:spcBef>
                <a:spcPts val="0"/>
              </a:spcBef>
              <a:spcAft>
                <a:spcPts val="0"/>
              </a:spcAf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When compared to the negative or inversion correlation, the positive correlation plays a major role in AQI prediction.</a:t>
            </a:r>
          </a:p>
          <a:p>
            <a:pPr marL="285750" lvl="0" indent="-285750" algn="l" rtl="0">
              <a:lnSpc>
                <a:spcPct val="150000"/>
              </a:lnSpc>
              <a:spcBef>
                <a:spcPts val="0"/>
              </a:spcBef>
              <a:spcAft>
                <a:spcPts val="0"/>
              </a:spcAft>
              <a:buFont typeface="Arial" panose="020B0604020202020204" pitchFamily="34" charset="0"/>
              <a:buChar char="•"/>
            </a:pPr>
            <a:r>
              <a:rPr lang="en-US" sz="1400" dirty="0">
                <a:solidFill>
                  <a:schemeClr val="dk1"/>
                </a:solidFill>
                <a:latin typeface="Times New Roman" panose="02020603050405020304" pitchFamily="18" charset="0"/>
                <a:ea typeface="Raleway"/>
                <a:cs typeface="Times New Roman" panose="02020603050405020304" pitchFamily="18" charset="0"/>
                <a:sym typeface="Raleway"/>
              </a:rPr>
              <a:t>With a cor</a:t>
            </a:r>
            <a:r>
              <a:rPr lang="en-US" dirty="0">
                <a:solidFill>
                  <a:schemeClr val="dk1"/>
                </a:solidFill>
                <a:latin typeface="Times New Roman" panose="02020603050405020304" pitchFamily="18" charset="0"/>
                <a:ea typeface="Raleway"/>
                <a:cs typeface="Times New Roman" panose="02020603050405020304" pitchFamily="18" charset="0"/>
                <a:sym typeface="Raleway"/>
              </a:rPr>
              <a:t>r</a:t>
            </a:r>
            <a:r>
              <a:rPr lang="en-US" sz="1400" dirty="0">
                <a:solidFill>
                  <a:schemeClr val="dk1"/>
                </a:solidFill>
                <a:latin typeface="Times New Roman" panose="02020603050405020304" pitchFamily="18" charset="0"/>
                <a:ea typeface="Raleway"/>
                <a:cs typeface="Times New Roman" panose="02020603050405020304" pitchFamily="18" charset="0"/>
                <a:sym typeface="Raleway"/>
              </a:rPr>
              <a:t>elation coefficient of 0.95, the highest among all parameters, the relationship between PM10 and AQI is significant, indicating that PM10 and PM2.5 plays a crucial role in determining the AQI.</a:t>
            </a:r>
          </a:p>
          <a:p>
            <a:pPr marL="285750" lvl="0" indent="-285750" algn="l" rtl="0">
              <a:lnSpc>
                <a:spcPct val="150000"/>
              </a:lnSpc>
              <a:spcBef>
                <a:spcPts val="0"/>
              </a:spcBef>
              <a:spcAft>
                <a:spcPts val="0"/>
              </a:spcAft>
              <a:buFont typeface="Arial" panose="020B0604020202020204" pitchFamily="34" charset="0"/>
              <a:buChar char="•"/>
            </a:pPr>
            <a:r>
              <a:rPr lang="en-US" b="1" dirty="0">
                <a:solidFill>
                  <a:schemeClr val="dk1"/>
                </a:solidFill>
                <a:latin typeface="Times New Roman" panose="02020603050405020304" pitchFamily="18" charset="0"/>
                <a:ea typeface="Raleway"/>
                <a:cs typeface="Times New Roman" panose="02020603050405020304" pitchFamily="18" charset="0"/>
                <a:sym typeface="Raleway"/>
              </a:rPr>
              <a:t>NOTE:</a:t>
            </a:r>
            <a:r>
              <a:rPr lang="en-US" dirty="0">
                <a:solidFill>
                  <a:schemeClr val="dk1"/>
                </a:solidFill>
                <a:latin typeface="Times New Roman" panose="02020603050405020304" pitchFamily="18" charset="0"/>
                <a:ea typeface="Raleway"/>
                <a:cs typeface="Times New Roman" panose="02020603050405020304" pitchFamily="18" charset="0"/>
                <a:sym typeface="Raleway"/>
              </a:rPr>
              <a:t> We also tried to remove the parameters with threshold value of 0.15, yet found no improvement in accuracy</a:t>
            </a:r>
            <a:endParaRPr lang="en-US" b="1" dirty="0">
              <a:solidFill>
                <a:schemeClr val="dk1"/>
              </a:solidFill>
              <a:latin typeface="Times New Roman" panose="02020603050405020304" pitchFamily="18" charset="0"/>
              <a:ea typeface="Raleway"/>
              <a:cs typeface="Times New Roman" panose="02020603050405020304" pitchFamily="18" charset="0"/>
              <a:sym typeface="Raleway"/>
            </a:endParaRPr>
          </a:p>
        </p:txBody>
      </p:sp>
    </p:spTree>
    <p:extLst>
      <p:ext uri="{BB962C8B-B14F-4D97-AF65-F5344CB8AC3E}">
        <p14:creationId xmlns:p14="http://schemas.microsoft.com/office/powerpoint/2010/main" val="26783719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7">
          <a:extLst>
            <a:ext uri="{FF2B5EF4-FFF2-40B4-BE49-F238E27FC236}">
              <a16:creationId xmlns:a16="http://schemas.microsoft.com/office/drawing/2014/main" id="{1022065F-3BC0-7726-71F0-D6F63919477E}"/>
            </a:ext>
          </a:extLst>
        </p:cNvPr>
        <p:cNvGrpSpPr/>
        <p:nvPr/>
      </p:nvGrpSpPr>
      <p:grpSpPr>
        <a:xfrm>
          <a:off x="0" y="0"/>
          <a:ext cx="0" cy="0"/>
          <a:chOff x="0" y="0"/>
          <a:chExt cx="0" cy="0"/>
        </a:xfrm>
      </p:grpSpPr>
      <p:pic>
        <p:nvPicPr>
          <p:cNvPr id="79" name="Google Shape;79;p16">
            <a:extLst>
              <a:ext uri="{FF2B5EF4-FFF2-40B4-BE49-F238E27FC236}">
                <a16:creationId xmlns:a16="http://schemas.microsoft.com/office/drawing/2014/main" id="{CF506CAB-F192-1145-9B06-AE47D42E5432}"/>
              </a:ext>
            </a:extLst>
          </p:cNvPr>
          <p:cNvPicPr preferRelativeResize="0"/>
          <p:nvPr/>
        </p:nvPicPr>
        <p:blipFill rotWithShape="1">
          <a:blip r:embed="rId3">
            <a:alphaModFix/>
          </a:blip>
          <a:srcRect l="-2180" t="-10000" r="2180" b="10000"/>
          <a:stretch/>
        </p:blipFill>
        <p:spPr>
          <a:xfrm>
            <a:off x="6438600" y="-47150"/>
            <a:ext cx="2705400" cy="708915"/>
          </a:xfrm>
          <a:prstGeom prst="rect">
            <a:avLst/>
          </a:prstGeom>
          <a:noFill/>
          <a:ln>
            <a:noFill/>
          </a:ln>
        </p:spPr>
      </p:pic>
      <p:sp>
        <p:nvSpPr>
          <p:cNvPr id="2" name="Title 1">
            <a:extLst>
              <a:ext uri="{FF2B5EF4-FFF2-40B4-BE49-F238E27FC236}">
                <a16:creationId xmlns:a16="http://schemas.microsoft.com/office/drawing/2014/main" id="{D6100046-1268-24B6-103A-BF6FD467B6AB}"/>
              </a:ext>
            </a:extLst>
          </p:cNvPr>
          <p:cNvSpPr>
            <a:spLocks noGrp="1"/>
          </p:cNvSpPr>
          <p:nvPr>
            <p:ph type="title"/>
          </p:nvPr>
        </p:nvSpPr>
        <p:spPr>
          <a:xfrm>
            <a:off x="376088" y="307307"/>
            <a:ext cx="6409723" cy="708914"/>
          </a:xfrm>
        </p:spPr>
        <p:txBody>
          <a:bodyPr>
            <a:noAutofit/>
          </a:bodyPr>
          <a:lstStyle/>
          <a:p>
            <a:r>
              <a:rPr lang="en-IN" b="1" dirty="0"/>
              <a:t>Module 1 – EDA</a:t>
            </a:r>
          </a:p>
        </p:txBody>
      </p:sp>
      <p:pic>
        <p:nvPicPr>
          <p:cNvPr id="3" name="Picture 2">
            <a:extLst>
              <a:ext uri="{FF2B5EF4-FFF2-40B4-BE49-F238E27FC236}">
                <a16:creationId xmlns:a16="http://schemas.microsoft.com/office/drawing/2014/main" id="{D261BB1C-9670-A835-D50B-DFE2600B81D9}"/>
              </a:ext>
            </a:extLst>
          </p:cNvPr>
          <p:cNvPicPr>
            <a:picLocks noChangeAspect="1"/>
          </p:cNvPicPr>
          <p:nvPr/>
        </p:nvPicPr>
        <p:blipFill>
          <a:blip r:embed="rId4"/>
          <a:stretch>
            <a:fillRect/>
          </a:stretch>
        </p:blipFill>
        <p:spPr>
          <a:xfrm>
            <a:off x="5023841" y="2601431"/>
            <a:ext cx="2299439" cy="2236317"/>
          </a:xfrm>
          <a:prstGeom prst="rect">
            <a:avLst/>
          </a:prstGeom>
        </p:spPr>
      </p:pic>
      <p:pic>
        <p:nvPicPr>
          <p:cNvPr id="5" name="Picture 4">
            <a:extLst>
              <a:ext uri="{FF2B5EF4-FFF2-40B4-BE49-F238E27FC236}">
                <a16:creationId xmlns:a16="http://schemas.microsoft.com/office/drawing/2014/main" id="{F316D5EB-6BEF-69C1-6E93-6A4C72DB0B6D}"/>
              </a:ext>
            </a:extLst>
          </p:cNvPr>
          <p:cNvPicPr>
            <a:picLocks noChangeAspect="1"/>
          </p:cNvPicPr>
          <p:nvPr/>
        </p:nvPicPr>
        <p:blipFill>
          <a:blip r:embed="rId5"/>
          <a:stretch>
            <a:fillRect/>
          </a:stretch>
        </p:blipFill>
        <p:spPr>
          <a:xfrm>
            <a:off x="1872115" y="2604491"/>
            <a:ext cx="2397238" cy="2230198"/>
          </a:xfrm>
          <a:prstGeom prst="rect">
            <a:avLst/>
          </a:prstGeom>
        </p:spPr>
      </p:pic>
      <p:sp>
        <p:nvSpPr>
          <p:cNvPr id="6" name="TextBox 5">
            <a:extLst>
              <a:ext uri="{FF2B5EF4-FFF2-40B4-BE49-F238E27FC236}">
                <a16:creationId xmlns:a16="http://schemas.microsoft.com/office/drawing/2014/main" id="{686939F0-6384-43CF-1BA2-3BBC7AE5794F}"/>
              </a:ext>
            </a:extLst>
          </p:cNvPr>
          <p:cNvSpPr txBox="1"/>
          <p:nvPr/>
        </p:nvSpPr>
        <p:spPr>
          <a:xfrm>
            <a:off x="3435517" y="4834689"/>
            <a:ext cx="3003083" cy="295530"/>
          </a:xfrm>
          <a:prstGeom prst="rect">
            <a:avLst/>
          </a:prstGeom>
          <a:noFill/>
        </p:spPr>
        <p:txBody>
          <a:bodyPr wrap="square">
            <a:spAutoFit/>
          </a:bodyPr>
          <a:lstStyle/>
          <a:p>
            <a:pPr lvl="0" algn="l" rtl="0">
              <a:lnSpc>
                <a:spcPct val="150000"/>
              </a:lnSpc>
              <a:spcBef>
                <a:spcPts val="0"/>
              </a:spcBef>
              <a:spcAft>
                <a:spcPts val="0"/>
              </a:spcAft>
            </a:pPr>
            <a:r>
              <a:rPr lang="en-US" sz="1000" dirty="0">
                <a:solidFill>
                  <a:schemeClr val="dk1"/>
                </a:solidFill>
                <a:latin typeface="Times New Roman" panose="02020603050405020304" pitchFamily="18" charset="0"/>
                <a:ea typeface="Raleway"/>
                <a:cs typeface="Times New Roman" panose="02020603050405020304" pitchFamily="18" charset="0"/>
                <a:sym typeface="Raleway"/>
              </a:rPr>
              <a:t>Seasonal and annual variation of AQI</a:t>
            </a:r>
          </a:p>
        </p:txBody>
      </p:sp>
      <p:sp>
        <p:nvSpPr>
          <p:cNvPr id="7" name="TextBox 6">
            <a:extLst>
              <a:ext uri="{FF2B5EF4-FFF2-40B4-BE49-F238E27FC236}">
                <a16:creationId xmlns:a16="http://schemas.microsoft.com/office/drawing/2014/main" id="{C3A32122-1271-0EED-0582-194B1F5E1757}"/>
              </a:ext>
            </a:extLst>
          </p:cNvPr>
          <p:cNvSpPr txBox="1"/>
          <p:nvPr/>
        </p:nvSpPr>
        <p:spPr>
          <a:xfrm>
            <a:off x="534553" y="875183"/>
            <a:ext cx="8074893" cy="1669496"/>
          </a:xfrm>
          <a:prstGeom prst="rect">
            <a:avLst/>
          </a:prstGeom>
          <a:noFill/>
        </p:spPr>
        <p:txBody>
          <a:bodyPr wrap="square">
            <a:spAutoFit/>
          </a:bodyPr>
          <a:lstStyle/>
          <a:p>
            <a:pPr marL="285750" lvl="0" indent="-285750" algn="l" rtl="0">
              <a:lnSpc>
                <a:spcPct val="150000"/>
              </a:lnSpc>
              <a:spcBef>
                <a:spcPts val="0"/>
              </a:spcBef>
              <a:spcAft>
                <a:spcPts val="0"/>
              </a:spcAft>
              <a:buFont typeface="Arial" panose="020B0604020202020204" pitchFamily="34" charset="0"/>
              <a:buChar char="•"/>
            </a:pPr>
            <a:r>
              <a:rPr lang="en-US" sz="1400" dirty="0">
                <a:solidFill>
                  <a:schemeClr val="dk1"/>
                </a:solidFill>
                <a:latin typeface="Times New Roman" panose="02020603050405020304" pitchFamily="18" charset="0"/>
                <a:ea typeface="Raleway"/>
                <a:cs typeface="Times New Roman" panose="02020603050405020304" pitchFamily="18" charset="0"/>
                <a:sym typeface="Raleway"/>
              </a:rPr>
              <a:t>The results show that AQI levels were extremely high in Dec and Jan. Seasonal variation may be the reason for the highest level of AQI in these months. These months fall under the winter season when temperatures are lower and more mist formation is observed. Because of the presence of moist air in the atmosphere, this could result in the formation of a temperature inversion and the pollutants emitted from the source get retained in the atmosphere.</a:t>
            </a:r>
          </a:p>
        </p:txBody>
      </p:sp>
    </p:spTree>
    <p:extLst>
      <p:ext uri="{BB962C8B-B14F-4D97-AF65-F5344CB8AC3E}">
        <p14:creationId xmlns:p14="http://schemas.microsoft.com/office/powerpoint/2010/main" val="17167394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7">
          <a:extLst>
            <a:ext uri="{FF2B5EF4-FFF2-40B4-BE49-F238E27FC236}">
              <a16:creationId xmlns:a16="http://schemas.microsoft.com/office/drawing/2014/main" id="{983A7293-7275-695E-8A82-7317FF77D0BF}"/>
            </a:ext>
          </a:extLst>
        </p:cNvPr>
        <p:cNvGrpSpPr/>
        <p:nvPr/>
      </p:nvGrpSpPr>
      <p:grpSpPr>
        <a:xfrm>
          <a:off x="0" y="0"/>
          <a:ext cx="0" cy="0"/>
          <a:chOff x="0" y="0"/>
          <a:chExt cx="0" cy="0"/>
        </a:xfrm>
      </p:grpSpPr>
      <p:pic>
        <p:nvPicPr>
          <p:cNvPr id="79" name="Google Shape;79;p16">
            <a:extLst>
              <a:ext uri="{FF2B5EF4-FFF2-40B4-BE49-F238E27FC236}">
                <a16:creationId xmlns:a16="http://schemas.microsoft.com/office/drawing/2014/main" id="{73DC9A4E-5201-8EEC-9133-FF24D1CA5F3F}"/>
              </a:ext>
            </a:extLst>
          </p:cNvPr>
          <p:cNvPicPr preferRelativeResize="0"/>
          <p:nvPr/>
        </p:nvPicPr>
        <p:blipFill rotWithShape="1">
          <a:blip r:embed="rId3">
            <a:alphaModFix/>
          </a:blip>
          <a:srcRect l="-2180" t="-10000" r="2180" b="10000"/>
          <a:stretch/>
        </p:blipFill>
        <p:spPr>
          <a:xfrm>
            <a:off x="6438600" y="-47150"/>
            <a:ext cx="2705400" cy="708915"/>
          </a:xfrm>
          <a:prstGeom prst="rect">
            <a:avLst/>
          </a:prstGeom>
          <a:noFill/>
          <a:ln>
            <a:noFill/>
          </a:ln>
        </p:spPr>
      </p:pic>
      <p:sp>
        <p:nvSpPr>
          <p:cNvPr id="2" name="Title 1">
            <a:extLst>
              <a:ext uri="{FF2B5EF4-FFF2-40B4-BE49-F238E27FC236}">
                <a16:creationId xmlns:a16="http://schemas.microsoft.com/office/drawing/2014/main" id="{C06ED4CF-A3E9-0738-B68A-BCAA9D2C8A73}"/>
              </a:ext>
            </a:extLst>
          </p:cNvPr>
          <p:cNvSpPr>
            <a:spLocks noGrp="1"/>
          </p:cNvSpPr>
          <p:nvPr>
            <p:ph type="title"/>
          </p:nvPr>
        </p:nvSpPr>
        <p:spPr>
          <a:xfrm>
            <a:off x="376088" y="307307"/>
            <a:ext cx="6409723" cy="708914"/>
          </a:xfrm>
        </p:spPr>
        <p:txBody>
          <a:bodyPr>
            <a:noAutofit/>
          </a:bodyPr>
          <a:lstStyle/>
          <a:p>
            <a:r>
              <a:rPr lang="en-IN" b="1" dirty="0"/>
              <a:t>Module 1 – Data Transformation</a:t>
            </a:r>
          </a:p>
        </p:txBody>
      </p:sp>
      <p:pic>
        <p:nvPicPr>
          <p:cNvPr id="6" name="Picture 5">
            <a:extLst>
              <a:ext uri="{FF2B5EF4-FFF2-40B4-BE49-F238E27FC236}">
                <a16:creationId xmlns:a16="http://schemas.microsoft.com/office/drawing/2014/main" id="{54D791F2-7215-5962-C300-B496A046D493}"/>
              </a:ext>
            </a:extLst>
          </p:cNvPr>
          <p:cNvPicPr>
            <a:picLocks noChangeAspect="1"/>
          </p:cNvPicPr>
          <p:nvPr/>
        </p:nvPicPr>
        <p:blipFill>
          <a:blip r:embed="rId4"/>
          <a:stretch>
            <a:fillRect/>
          </a:stretch>
        </p:blipFill>
        <p:spPr>
          <a:xfrm>
            <a:off x="7024471" y="1795087"/>
            <a:ext cx="2061777" cy="3080244"/>
          </a:xfrm>
          <a:prstGeom prst="rect">
            <a:avLst/>
          </a:prstGeom>
        </p:spPr>
      </p:pic>
      <p:sp>
        <p:nvSpPr>
          <p:cNvPr id="8" name="TextBox 7">
            <a:extLst>
              <a:ext uri="{FF2B5EF4-FFF2-40B4-BE49-F238E27FC236}">
                <a16:creationId xmlns:a16="http://schemas.microsoft.com/office/drawing/2014/main" id="{85AF22DD-1EAE-FF32-9783-EB9644BDE591}"/>
              </a:ext>
            </a:extLst>
          </p:cNvPr>
          <p:cNvSpPr txBox="1"/>
          <p:nvPr/>
        </p:nvSpPr>
        <p:spPr>
          <a:xfrm>
            <a:off x="691555" y="1051562"/>
            <a:ext cx="4125518" cy="3285323"/>
          </a:xfrm>
          <a:prstGeom prst="rect">
            <a:avLst/>
          </a:prstGeom>
          <a:noFill/>
        </p:spPr>
        <p:txBody>
          <a:bodyPr wrap="square">
            <a:spAutoFit/>
          </a:bodyPr>
          <a:lstStyle/>
          <a:p>
            <a:pPr marL="285750" lvl="0" indent="-285750" algn="l" rtl="0">
              <a:lnSpc>
                <a:spcPct val="150000"/>
              </a:lnSpc>
              <a:spcBef>
                <a:spcPts val="0"/>
              </a:spcBef>
              <a:spcAft>
                <a:spcPts val="0"/>
              </a:spcAf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The most commonly used data transformation techniques are Box-Cox transformation, log transformation and square root transformation.</a:t>
            </a:r>
          </a:p>
          <a:p>
            <a:pPr lvl="0" algn="l" rtl="0">
              <a:lnSpc>
                <a:spcPct val="150000"/>
              </a:lnSpc>
              <a:spcBef>
                <a:spcPts val="0"/>
              </a:spcBef>
              <a:spcAft>
                <a:spcPts val="0"/>
              </a:spcAft>
            </a:pPr>
            <a:endParaRPr lang="en-US" dirty="0">
              <a:latin typeface="Times New Roman" panose="02020603050405020304" pitchFamily="18" charset="0"/>
              <a:cs typeface="Times New Roman" panose="02020603050405020304" pitchFamily="18" charset="0"/>
            </a:endParaRPr>
          </a:p>
          <a:p>
            <a:pPr marL="285750" lvl="0" indent="-285750" algn="l" rtl="0">
              <a:lnSpc>
                <a:spcPct val="150000"/>
              </a:lnSpc>
              <a:spcBef>
                <a:spcPts val="0"/>
              </a:spcBef>
              <a:spcAft>
                <a:spcPts val="0"/>
              </a:spcAf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Log transformation is a powerful tool to reduce skewness in data. It works by compressing larger values and spreading out smaller ones.</a:t>
            </a:r>
          </a:p>
          <a:p>
            <a:pPr lvl="0" algn="l" rtl="0">
              <a:lnSpc>
                <a:spcPct val="150000"/>
              </a:lnSpc>
              <a:spcBef>
                <a:spcPts val="0"/>
              </a:spcBef>
              <a:spcAft>
                <a:spcPts val="0"/>
              </a:spcAft>
            </a:pPr>
            <a:endParaRPr lang="en-US" dirty="0">
              <a:latin typeface="Times New Roman" panose="02020603050405020304" pitchFamily="18" charset="0"/>
              <a:cs typeface="Times New Roman" panose="02020603050405020304" pitchFamily="18" charset="0"/>
            </a:endParaRPr>
          </a:p>
          <a:p>
            <a:pPr marL="285750" lvl="0" indent="-285750" algn="l" rtl="0">
              <a:lnSpc>
                <a:spcPct val="150000"/>
              </a:lnSpc>
              <a:spcBef>
                <a:spcPts val="0"/>
              </a:spcBef>
              <a:spcAft>
                <a:spcPts val="0"/>
              </a:spcAf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Log transformation was used to change the data to make it more normal.</a:t>
            </a:r>
          </a:p>
        </p:txBody>
      </p:sp>
      <p:pic>
        <p:nvPicPr>
          <p:cNvPr id="4" name="Picture 3">
            <a:extLst>
              <a:ext uri="{FF2B5EF4-FFF2-40B4-BE49-F238E27FC236}">
                <a16:creationId xmlns:a16="http://schemas.microsoft.com/office/drawing/2014/main" id="{5ED492D5-3709-222E-E677-B067D3179D9B}"/>
              </a:ext>
            </a:extLst>
          </p:cNvPr>
          <p:cNvPicPr>
            <a:picLocks noChangeAspect="1"/>
          </p:cNvPicPr>
          <p:nvPr/>
        </p:nvPicPr>
        <p:blipFill>
          <a:blip r:embed="rId5"/>
          <a:stretch>
            <a:fillRect/>
          </a:stretch>
        </p:blipFill>
        <p:spPr>
          <a:xfrm>
            <a:off x="4946459" y="1764275"/>
            <a:ext cx="1997756" cy="3111056"/>
          </a:xfrm>
          <a:prstGeom prst="rect">
            <a:avLst/>
          </a:prstGeom>
        </p:spPr>
      </p:pic>
      <p:sp>
        <p:nvSpPr>
          <p:cNvPr id="10" name="TextBox 9">
            <a:extLst>
              <a:ext uri="{FF2B5EF4-FFF2-40B4-BE49-F238E27FC236}">
                <a16:creationId xmlns:a16="http://schemas.microsoft.com/office/drawing/2014/main" id="{F8CD6FF2-2E08-55E5-975C-67E1EC4623C7}"/>
              </a:ext>
            </a:extLst>
          </p:cNvPr>
          <p:cNvSpPr txBox="1"/>
          <p:nvPr/>
        </p:nvSpPr>
        <p:spPr>
          <a:xfrm>
            <a:off x="5081743" y="954585"/>
            <a:ext cx="1913457" cy="376834"/>
          </a:xfrm>
          <a:prstGeom prst="rect">
            <a:avLst/>
          </a:prstGeom>
          <a:noFill/>
        </p:spPr>
        <p:txBody>
          <a:bodyPr wrap="square">
            <a:spAutoFit/>
          </a:bodyPr>
          <a:lstStyle/>
          <a:p>
            <a:pPr lvl="0" algn="l" rtl="0">
              <a:lnSpc>
                <a:spcPct val="150000"/>
              </a:lnSpc>
              <a:spcBef>
                <a:spcPts val="0"/>
              </a:spcBef>
              <a:spcAft>
                <a:spcPts val="0"/>
              </a:spcAft>
            </a:pPr>
            <a:r>
              <a:rPr lang="en-US" sz="1400" b="1" dirty="0">
                <a:solidFill>
                  <a:schemeClr val="dk1"/>
                </a:solidFill>
                <a:latin typeface="Times New Roman" panose="02020603050405020304" pitchFamily="18" charset="0"/>
                <a:ea typeface="Raleway"/>
                <a:cs typeface="Times New Roman" panose="02020603050405020304" pitchFamily="18" charset="0"/>
                <a:sym typeface="Raleway"/>
              </a:rPr>
              <a:t>Before transformation</a:t>
            </a:r>
          </a:p>
        </p:txBody>
      </p:sp>
      <p:sp>
        <p:nvSpPr>
          <p:cNvPr id="11" name="TextBox 10">
            <a:extLst>
              <a:ext uri="{FF2B5EF4-FFF2-40B4-BE49-F238E27FC236}">
                <a16:creationId xmlns:a16="http://schemas.microsoft.com/office/drawing/2014/main" id="{5B45AC55-0232-F112-54DE-17FA578611DC}"/>
              </a:ext>
            </a:extLst>
          </p:cNvPr>
          <p:cNvSpPr txBox="1"/>
          <p:nvPr/>
        </p:nvSpPr>
        <p:spPr>
          <a:xfrm>
            <a:off x="5797309" y="1368037"/>
            <a:ext cx="596065" cy="376834"/>
          </a:xfrm>
          <a:prstGeom prst="rect">
            <a:avLst/>
          </a:prstGeom>
          <a:noFill/>
        </p:spPr>
        <p:txBody>
          <a:bodyPr wrap="square">
            <a:spAutoFit/>
          </a:bodyPr>
          <a:lstStyle/>
          <a:p>
            <a:pPr lvl="0" algn="l" rtl="0">
              <a:lnSpc>
                <a:spcPct val="150000"/>
              </a:lnSpc>
              <a:spcBef>
                <a:spcPts val="0"/>
              </a:spcBef>
              <a:spcAft>
                <a:spcPts val="0"/>
              </a:spcAft>
            </a:pPr>
            <a:r>
              <a:rPr lang="en-US" sz="1400" dirty="0">
                <a:solidFill>
                  <a:schemeClr val="dk1"/>
                </a:solidFill>
                <a:latin typeface="Times New Roman" panose="02020603050405020304" pitchFamily="18" charset="0"/>
                <a:ea typeface="Raleway"/>
                <a:cs typeface="Times New Roman" panose="02020603050405020304" pitchFamily="18" charset="0"/>
                <a:sym typeface="Raleway"/>
              </a:rPr>
              <a:t>Skew</a:t>
            </a:r>
          </a:p>
        </p:txBody>
      </p:sp>
      <p:sp>
        <p:nvSpPr>
          <p:cNvPr id="13" name="TextBox 12">
            <a:extLst>
              <a:ext uri="{FF2B5EF4-FFF2-40B4-BE49-F238E27FC236}">
                <a16:creationId xmlns:a16="http://schemas.microsoft.com/office/drawing/2014/main" id="{C74FEC1A-CB9A-E5E9-323A-D35ED29BE106}"/>
              </a:ext>
            </a:extLst>
          </p:cNvPr>
          <p:cNvSpPr txBox="1"/>
          <p:nvPr/>
        </p:nvSpPr>
        <p:spPr>
          <a:xfrm>
            <a:off x="7928892" y="1393145"/>
            <a:ext cx="818147" cy="376834"/>
          </a:xfrm>
          <a:prstGeom prst="rect">
            <a:avLst/>
          </a:prstGeom>
          <a:noFill/>
        </p:spPr>
        <p:txBody>
          <a:bodyPr wrap="square">
            <a:spAutoFit/>
          </a:bodyPr>
          <a:lstStyle/>
          <a:p>
            <a:pPr lvl="0" algn="l" rtl="0">
              <a:lnSpc>
                <a:spcPct val="150000"/>
              </a:lnSpc>
              <a:spcBef>
                <a:spcPts val="0"/>
              </a:spcBef>
              <a:spcAft>
                <a:spcPts val="0"/>
              </a:spcAft>
            </a:pPr>
            <a:r>
              <a:rPr lang="en-US" sz="1400" dirty="0">
                <a:solidFill>
                  <a:schemeClr val="dk1"/>
                </a:solidFill>
                <a:latin typeface="Times New Roman" panose="02020603050405020304" pitchFamily="18" charset="0"/>
                <a:ea typeface="Raleway"/>
                <a:cs typeface="Times New Roman" panose="02020603050405020304" pitchFamily="18" charset="0"/>
                <a:sym typeface="Raleway"/>
              </a:rPr>
              <a:t>Skew</a:t>
            </a:r>
          </a:p>
        </p:txBody>
      </p:sp>
      <p:sp>
        <p:nvSpPr>
          <p:cNvPr id="15" name="TextBox 14">
            <a:extLst>
              <a:ext uri="{FF2B5EF4-FFF2-40B4-BE49-F238E27FC236}">
                <a16:creationId xmlns:a16="http://schemas.microsoft.com/office/drawing/2014/main" id="{C07E0564-9291-AE6F-2131-7A31F13BA986}"/>
              </a:ext>
            </a:extLst>
          </p:cNvPr>
          <p:cNvSpPr txBox="1"/>
          <p:nvPr/>
        </p:nvSpPr>
        <p:spPr>
          <a:xfrm>
            <a:off x="6304548" y="1368037"/>
            <a:ext cx="962526" cy="376834"/>
          </a:xfrm>
          <a:prstGeom prst="rect">
            <a:avLst/>
          </a:prstGeom>
          <a:noFill/>
        </p:spPr>
        <p:txBody>
          <a:bodyPr wrap="square">
            <a:spAutoFit/>
          </a:bodyPr>
          <a:lstStyle/>
          <a:p>
            <a:pPr lvl="0" algn="l" rtl="0">
              <a:lnSpc>
                <a:spcPct val="150000"/>
              </a:lnSpc>
              <a:spcBef>
                <a:spcPts val="0"/>
              </a:spcBef>
              <a:spcAft>
                <a:spcPts val="0"/>
              </a:spcAft>
            </a:pPr>
            <a:r>
              <a:rPr lang="en-US" dirty="0">
                <a:solidFill>
                  <a:schemeClr val="dk1"/>
                </a:solidFill>
                <a:latin typeface="Times New Roman" panose="02020603050405020304" pitchFamily="18" charset="0"/>
                <a:ea typeface="Raleway"/>
                <a:cs typeface="Times New Roman" panose="02020603050405020304" pitchFamily="18" charset="0"/>
                <a:sym typeface="Raleway"/>
              </a:rPr>
              <a:t>Kurtosis</a:t>
            </a:r>
            <a:endParaRPr lang="en-US" sz="1400" dirty="0">
              <a:solidFill>
                <a:schemeClr val="dk1"/>
              </a:solidFill>
              <a:latin typeface="Times New Roman" panose="02020603050405020304" pitchFamily="18" charset="0"/>
              <a:ea typeface="Raleway"/>
              <a:cs typeface="Times New Roman" panose="02020603050405020304" pitchFamily="18" charset="0"/>
              <a:sym typeface="Raleway"/>
            </a:endParaRPr>
          </a:p>
        </p:txBody>
      </p:sp>
      <p:sp>
        <p:nvSpPr>
          <p:cNvPr id="16" name="TextBox 15">
            <a:extLst>
              <a:ext uri="{FF2B5EF4-FFF2-40B4-BE49-F238E27FC236}">
                <a16:creationId xmlns:a16="http://schemas.microsoft.com/office/drawing/2014/main" id="{C2FA78DB-864D-91DF-9AA8-E1EF82EB44C7}"/>
              </a:ext>
            </a:extLst>
          </p:cNvPr>
          <p:cNvSpPr txBox="1"/>
          <p:nvPr/>
        </p:nvSpPr>
        <p:spPr>
          <a:xfrm>
            <a:off x="8383191" y="1393145"/>
            <a:ext cx="962526" cy="376834"/>
          </a:xfrm>
          <a:prstGeom prst="rect">
            <a:avLst/>
          </a:prstGeom>
          <a:noFill/>
        </p:spPr>
        <p:txBody>
          <a:bodyPr wrap="square">
            <a:spAutoFit/>
          </a:bodyPr>
          <a:lstStyle/>
          <a:p>
            <a:pPr lvl="0" algn="l" rtl="0">
              <a:lnSpc>
                <a:spcPct val="150000"/>
              </a:lnSpc>
              <a:spcBef>
                <a:spcPts val="0"/>
              </a:spcBef>
              <a:spcAft>
                <a:spcPts val="0"/>
              </a:spcAft>
            </a:pPr>
            <a:r>
              <a:rPr lang="en-US" dirty="0">
                <a:solidFill>
                  <a:schemeClr val="dk1"/>
                </a:solidFill>
                <a:latin typeface="Times New Roman" panose="02020603050405020304" pitchFamily="18" charset="0"/>
                <a:ea typeface="Raleway"/>
                <a:cs typeface="Times New Roman" panose="02020603050405020304" pitchFamily="18" charset="0"/>
                <a:sym typeface="Raleway"/>
              </a:rPr>
              <a:t>Kurtosis</a:t>
            </a:r>
            <a:endParaRPr lang="en-US" sz="1400" dirty="0">
              <a:solidFill>
                <a:schemeClr val="dk1"/>
              </a:solidFill>
              <a:latin typeface="Times New Roman" panose="02020603050405020304" pitchFamily="18" charset="0"/>
              <a:ea typeface="Raleway"/>
              <a:cs typeface="Times New Roman" panose="02020603050405020304" pitchFamily="18" charset="0"/>
              <a:sym typeface="Raleway"/>
            </a:endParaRPr>
          </a:p>
        </p:txBody>
      </p:sp>
      <p:sp>
        <p:nvSpPr>
          <p:cNvPr id="17" name="TextBox 16">
            <a:extLst>
              <a:ext uri="{FF2B5EF4-FFF2-40B4-BE49-F238E27FC236}">
                <a16:creationId xmlns:a16="http://schemas.microsoft.com/office/drawing/2014/main" id="{929C351B-0679-0FC3-BED2-B2055C7CC0C7}"/>
              </a:ext>
            </a:extLst>
          </p:cNvPr>
          <p:cNvSpPr txBox="1"/>
          <p:nvPr/>
        </p:nvSpPr>
        <p:spPr>
          <a:xfrm>
            <a:off x="7210741" y="946004"/>
            <a:ext cx="1981385" cy="376834"/>
          </a:xfrm>
          <a:prstGeom prst="rect">
            <a:avLst/>
          </a:prstGeom>
          <a:noFill/>
        </p:spPr>
        <p:txBody>
          <a:bodyPr wrap="square">
            <a:spAutoFit/>
          </a:bodyPr>
          <a:lstStyle/>
          <a:p>
            <a:pPr lvl="0" algn="l" rtl="0">
              <a:lnSpc>
                <a:spcPct val="150000"/>
              </a:lnSpc>
              <a:spcBef>
                <a:spcPts val="0"/>
              </a:spcBef>
              <a:spcAft>
                <a:spcPts val="0"/>
              </a:spcAft>
            </a:pPr>
            <a:r>
              <a:rPr lang="en-US" sz="1400" b="1" dirty="0">
                <a:solidFill>
                  <a:schemeClr val="dk1"/>
                </a:solidFill>
                <a:latin typeface="Times New Roman" panose="02020603050405020304" pitchFamily="18" charset="0"/>
                <a:ea typeface="Raleway"/>
                <a:cs typeface="Times New Roman" panose="02020603050405020304" pitchFamily="18" charset="0"/>
                <a:sym typeface="Raleway"/>
              </a:rPr>
              <a:t>After transformation</a:t>
            </a:r>
          </a:p>
        </p:txBody>
      </p:sp>
    </p:spTree>
    <p:extLst>
      <p:ext uri="{BB962C8B-B14F-4D97-AF65-F5344CB8AC3E}">
        <p14:creationId xmlns:p14="http://schemas.microsoft.com/office/powerpoint/2010/main" val="35963459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7">
          <a:extLst>
            <a:ext uri="{FF2B5EF4-FFF2-40B4-BE49-F238E27FC236}">
              <a16:creationId xmlns:a16="http://schemas.microsoft.com/office/drawing/2014/main" id="{6985902E-EB1A-36AB-8E78-F859DD7ED1E2}"/>
            </a:ext>
          </a:extLst>
        </p:cNvPr>
        <p:cNvGrpSpPr/>
        <p:nvPr/>
      </p:nvGrpSpPr>
      <p:grpSpPr>
        <a:xfrm>
          <a:off x="0" y="0"/>
          <a:ext cx="0" cy="0"/>
          <a:chOff x="0" y="0"/>
          <a:chExt cx="0" cy="0"/>
        </a:xfrm>
      </p:grpSpPr>
      <p:pic>
        <p:nvPicPr>
          <p:cNvPr id="79" name="Google Shape;79;p16">
            <a:extLst>
              <a:ext uri="{FF2B5EF4-FFF2-40B4-BE49-F238E27FC236}">
                <a16:creationId xmlns:a16="http://schemas.microsoft.com/office/drawing/2014/main" id="{571C25E6-E7C1-1DB5-7FD2-1895946BD322}"/>
              </a:ext>
            </a:extLst>
          </p:cNvPr>
          <p:cNvPicPr preferRelativeResize="0"/>
          <p:nvPr/>
        </p:nvPicPr>
        <p:blipFill rotWithShape="1">
          <a:blip r:embed="rId3">
            <a:alphaModFix/>
          </a:blip>
          <a:srcRect l="-2180" t="-10000" r="2180" b="10000"/>
          <a:stretch/>
        </p:blipFill>
        <p:spPr>
          <a:xfrm>
            <a:off x="6438600" y="-47150"/>
            <a:ext cx="2705400" cy="708915"/>
          </a:xfrm>
          <a:prstGeom prst="rect">
            <a:avLst/>
          </a:prstGeom>
          <a:noFill/>
          <a:ln>
            <a:noFill/>
          </a:ln>
        </p:spPr>
      </p:pic>
      <p:sp>
        <p:nvSpPr>
          <p:cNvPr id="2" name="Title 1">
            <a:extLst>
              <a:ext uri="{FF2B5EF4-FFF2-40B4-BE49-F238E27FC236}">
                <a16:creationId xmlns:a16="http://schemas.microsoft.com/office/drawing/2014/main" id="{AAAB0847-AE04-E75D-F39E-488D507CCF47}"/>
              </a:ext>
            </a:extLst>
          </p:cNvPr>
          <p:cNvSpPr>
            <a:spLocks noGrp="1"/>
          </p:cNvSpPr>
          <p:nvPr>
            <p:ph type="title"/>
          </p:nvPr>
        </p:nvSpPr>
        <p:spPr>
          <a:xfrm>
            <a:off x="376088" y="307306"/>
            <a:ext cx="6267600" cy="592807"/>
          </a:xfrm>
        </p:spPr>
        <p:txBody>
          <a:bodyPr>
            <a:noAutofit/>
          </a:bodyPr>
          <a:lstStyle/>
          <a:p>
            <a:r>
              <a:rPr lang="en-IN" b="1" dirty="0"/>
              <a:t>Module 2 – Model Development:</a:t>
            </a:r>
          </a:p>
        </p:txBody>
      </p:sp>
      <p:sp>
        <p:nvSpPr>
          <p:cNvPr id="3" name="TextBox 2">
            <a:extLst>
              <a:ext uri="{FF2B5EF4-FFF2-40B4-BE49-F238E27FC236}">
                <a16:creationId xmlns:a16="http://schemas.microsoft.com/office/drawing/2014/main" id="{847499C5-1C10-73C7-5359-B689D6F01038}"/>
              </a:ext>
            </a:extLst>
          </p:cNvPr>
          <p:cNvSpPr txBox="1"/>
          <p:nvPr/>
        </p:nvSpPr>
        <p:spPr>
          <a:xfrm>
            <a:off x="628940" y="1368669"/>
            <a:ext cx="8515060" cy="3608488"/>
          </a:xfrm>
          <a:prstGeom prst="rect">
            <a:avLst/>
          </a:prstGeom>
          <a:noFill/>
        </p:spPr>
        <p:txBody>
          <a:bodyPr wrap="square">
            <a:spAutoFit/>
          </a:bodyPr>
          <a:lstStyle/>
          <a:p>
            <a:pPr marL="285750" lvl="0" indent="-285750" algn="l" rtl="0">
              <a:lnSpc>
                <a:spcPct val="150000"/>
              </a:lnSpc>
              <a:spcBef>
                <a:spcPts val="0"/>
              </a:spcBef>
              <a:spcAft>
                <a:spcPts val="0"/>
              </a:spcAf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We assign the target variable AQI to the variable y and all other features except AQI to the variable X as explanatory variables.</a:t>
            </a:r>
          </a:p>
          <a:p>
            <a:pPr lvl="5">
              <a:lnSpc>
                <a:spcPct val="150000"/>
              </a:lnSpc>
            </a:pP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X_train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Y_train</a:t>
            </a:r>
            <a:endParaRPr lang="en-US" dirty="0">
              <a:latin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Input parameters : X 			Out parameters : Y</a:t>
            </a:r>
          </a:p>
          <a:p>
            <a:pPr lvl="0" algn="l" rtl="0">
              <a:lnSpc>
                <a:spcPct val="150000"/>
              </a:lnSpc>
              <a:spcBef>
                <a:spcPts val="0"/>
              </a:spcBef>
              <a:spcAft>
                <a:spcPts val="0"/>
              </a:spcAft>
            </a:pP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X_test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Y_test</a:t>
            </a:r>
            <a:endParaRPr lang="en-US" dirty="0">
              <a:latin typeface="Times New Roman" panose="02020603050405020304" pitchFamily="18" charset="0"/>
              <a:cs typeface="Times New Roman" panose="02020603050405020304" pitchFamily="18" charset="0"/>
            </a:endParaRPr>
          </a:p>
          <a:p>
            <a:pPr marL="285750" lvl="0" indent="-285750" algn="l" rtl="0">
              <a:lnSpc>
                <a:spcPct val="150000"/>
              </a:lnSpc>
              <a:spcBef>
                <a:spcPts val="0"/>
              </a:spcBef>
              <a:spcAft>
                <a:spcPts val="0"/>
              </a:spcAf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We utilize the </a:t>
            </a:r>
            <a:r>
              <a:rPr lang="en-US" dirty="0" err="1">
                <a:latin typeface="Times New Roman" panose="02020603050405020304" pitchFamily="18" charset="0"/>
                <a:cs typeface="Times New Roman" panose="02020603050405020304" pitchFamily="18" charset="0"/>
              </a:rPr>
              <a:t>sklearn.model_selection</a:t>
            </a:r>
            <a:r>
              <a:rPr lang="en-US" dirty="0">
                <a:latin typeface="Times New Roman" panose="02020603050405020304" pitchFamily="18" charset="0"/>
                <a:cs typeface="Times New Roman" panose="02020603050405020304" pitchFamily="18" charset="0"/>
              </a:rPr>
              <a:t> module to split the data into two distinct sets: training and testing, using the </a:t>
            </a:r>
            <a:r>
              <a:rPr lang="en-US" dirty="0" err="1">
                <a:latin typeface="Times New Roman" panose="02020603050405020304" pitchFamily="18" charset="0"/>
                <a:cs typeface="Times New Roman" panose="02020603050405020304" pitchFamily="18" charset="0"/>
              </a:rPr>
              <a:t>train_test_split</a:t>
            </a:r>
            <a:r>
              <a:rPr lang="en-US" dirty="0">
                <a:latin typeface="Times New Roman" panose="02020603050405020304" pitchFamily="18" charset="0"/>
                <a:cs typeface="Times New Roman" panose="02020603050405020304" pitchFamily="18" charset="0"/>
              </a:rPr>
              <a:t>() function. The dataset is split into 80% for training and 20% for testing.</a:t>
            </a:r>
          </a:p>
          <a:p>
            <a:pPr marL="285750" lvl="0" indent="-285750" algn="l" rtl="0">
              <a:lnSpc>
                <a:spcPct val="150000"/>
              </a:lnSpc>
              <a:spcBef>
                <a:spcPts val="0"/>
              </a:spcBef>
              <a:spcAft>
                <a:spcPts val="0"/>
              </a:spcAf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An inadequately selected split can lead to the model being overfit or underfit, which can result in inadequate </a:t>
            </a:r>
            <a:r>
              <a:rPr lang="en-US" dirty="0" err="1">
                <a:latin typeface="Times New Roman" panose="02020603050405020304" pitchFamily="18" charset="0"/>
                <a:cs typeface="Times New Roman" panose="02020603050405020304" pitchFamily="18" charset="0"/>
              </a:rPr>
              <a:t>predictions</a:t>
            </a:r>
            <a:r>
              <a:rPr lang="en-US" dirty="0">
                <a:latin typeface="Times New Roman" panose="02020603050405020304" pitchFamily="18" charset="0"/>
                <a:cs typeface="Times New Roman" panose="02020603050405020304" pitchFamily="18" charset="0"/>
              </a:rPr>
              <a:t> on unseen data. Therefore, it is crucial to select the split </a:t>
            </a:r>
            <a:r>
              <a:rPr lang="en-US" dirty="0" err="1">
                <a:latin typeface="Times New Roman" panose="02020603050405020304" pitchFamily="18" charset="0"/>
                <a:cs typeface="Times New Roman" panose="02020603050405020304" pitchFamily="18" charset="0"/>
              </a:rPr>
              <a:t>carefully</a:t>
            </a:r>
            <a:r>
              <a:rPr lang="en-US" dirty="0">
                <a:latin typeface="Times New Roman" panose="02020603050405020304" pitchFamily="18" charset="0"/>
                <a:cs typeface="Times New Roman" panose="02020603050405020304" pitchFamily="18" charset="0"/>
              </a:rPr>
              <a:t> and assess the model’s performance on the test data to ensure that it can generalize well to new data. </a:t>
            </a:r>
          </a:p>
          <a:p>
            <a:pPr marL="285750" lvl="0" indent="-285750" algn="l" rtl="0">
              <a:lnSpc>
                <a:spcPct val="150000"/>
              </a:lnSpc>
              <a:spcBef>
                <a:spcPts val="0"/>
              </a:spcBef>
              <a:spcAft>
                <a:spcPts val="0"/>
              </a:spcAf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To normalize the features of the training and testing sets, we use the </a:t>
            </a:r>
            <a:r>
              <a:rPr lang="en-US" dirty="0" err="1">
                <a:latin typeface="Times New Roman" panose="02020603050405020304" pitchFamily="18" charset="0"/>
                <a:cs typeface="Times New Roman" panose="02020603050405020304" pitchFamily="18" charset="0"/>
              </a:rPr>
              <a:t>StandardScaler</a:t>
            </a:r>
            <a:r>
              <a:rPr lang="en-US" dirty="0">
                <a:latin typeface="Times New Roman" panose="02020603050405020304" pitchFamily="18" charset="0"/>
                <a:cs typeface="Times New Roman" panose="02020603050405020304" pitchFamily="18" charset="0"/>
              </a:rPr>
              <a:t>() function from the </a:t>
            </a:r>
            <a:r>
              <a:rPr lang="en-US" dirty="0" err="1">
                <a:latin typeface="Times New Roman" panose="02020603050405020304" pitchFamily="18" charset="0"/>
                <a:cs typeface="Times New Roman" panose="02020603050405020304" pitchFamily="18" charset="0"/>
              </a:rPr>
              <a:t>sklearn</a:t>
            </a:r>
            <a:endParaRPr lang="en-US" dirty="0">
              <a:latin typeface="Times New Roman" panose="02020603050405020304" pitchFamily="18" charset="0"/>
              <a:cs typeface="Times New Roman" panose="02020603050405020304" pitchFamily="18" charset="0"/>
            </a:endParaRPr>
          </a:p>
        </p:txBody>
      </p:sp>
      <p:cxnSp>
        <p:nvCxnSpPr>
          <p:cNvPr id="8" name="Straight Arrow Connector 7">
            <a:extLst>
              <a:ext uri="{FF2B5EF4-FFF2-40B4-BE49-F238E27FC236}">
                <a16:creationId xmlns:a16="http://schemas.microsoft.com/office/drawing/2014/main" id="{D33D39CF-D3F4-2092-B60A-7818C1B10366}"/>
              </a:ext>
            </a:extLst>
          </p:cNvPr>
          <p:cNvCxnSpPr/>
          <p:nvPr/>
        </p:nvCxnSpPr>
        <p:spPr>
          <a:xfrm>
            <a:off x="2507381" y="2651760"/>
            <a:ext cx="317634" cy="23581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 name="Straight Arrow Connector 8">
            <a:extLst>
              <a:ext uri="{FF2B5EF4-FFF2-40B4-BE49-F238E27FC236}">
                <a16:creationId xmlns:a16="http://schemas.microsoft.com/office/drawing/2014/main" id="{0EAB9E15-EA29-42B9-6064-D46B42CB294C}"/>
              </a:ext>
            </a:extLst>
          </p:cNvPr>
          <p:cNvCxnSpPr>
            <a:cxnSpLocks/>
          </p:cNvCxnSpPr>
          <p:nvPr/>
        </p:nvCxnSpPr>
        <p:spPr>
          <a:xfrm flipV="1">
            <a:off x="2507381" y="2308384"/>
            <a:ext cx="316800" cy="2376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2" name="Straight Arrow Connector 11">
            <a:extLst>
              <a:ext uri="{FF2B5EF4-FFF2-40B4-BE49-F238E27FC236}">
                <a16:creationId xmlns:a16="http://schemas.microsoft.com/office/drawing/2014/main" id="{7E80626B-CE81-C41D-0986-BD68F733FC63}"/>
              </a:ext>
            </a:extLst>
          </p:cNvPr>
          <p:cNvCxnSpPr/>
          <p:nvPr/>
        </p:nvCxnSpPr>
        <p:spPr>
          <a:xfrm>
            <a:off x="5818271" y="2651760"/>
            <a:ext cx="317634" cy="23581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a16="http://schemas.microsoft.com/office/drawing/2014/main" id="{B4873362-4E26-BC39-A46C-CCD5136A99E0}"/>
              </a:ext>
            </a:extLst>
          </p:cNvPr>
          <p:cNvCxnSpPr>
            <a:cxnSpLocks/>
          </p:cNvCxnSpPr>
          <p:nvPr/>
        </p:nvCxnSpPr>
        <p:spPr>
          <a:xfrm flipV="1">
            <a:off x="5818271" y="2308384"/>
            <a:ext cx="316800" cy="2376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4" name="Title 1">
            <a:extLst>
              <a:ext uri="{FF2B5EF4-FFF2-40B4-BE49-F238E27FC236}">
                <a16:creationId xmlns:a16="http://schemas.microsoft.com/office/drawing/2014/main" id="{85512190-2C8B-9C8A-24E4-804C422B22DD}"/>
              </a:ext>
            </a:extLst>
          </p:cNvPr>
          <p:cNvSpPr txBox="1">
            <a:spLocks/>
          </p:cNvSpPr>
          <p:nvPr/>
        </p:nvSpPr>
        <p:spPr>
          <a:xfrm>
            <a:off x="376088" y="775862"/>
            <a:ext cx="7205812" cy="59280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b="1" dirty="0"/>
              <a:t>Data Split (80:20) and Standardization</a:t>
            </a:r>
            <a:endParaRPr lang="en-IN" b="1" dirty="0"/>
          </a:p>
        </p:txBody>
      </p:sp>
    </p:spTree>
    <p:extLst>
      <p:ext uri="{BB962C8B-B14F-4D97-AF65-F5344CB8AC3E}">
        <p14:creationId xmlns:p14="http://schemas.microsoft.com/office/powerpoint/2010/main" val="37377974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7">
          <a:extLst>
            <a:ext uri="{FF2B5EF4-FFF2-40B4-BE49-F238E27FC236}">
              <a16:creationId xmlns:a16="http://schemas.microsoft.com/office/drawing/2014/main" id="{C35B0C7D-AD39-9019-4030-3C6EF94EAC79}"/>
            </a:ext>
          </a:extLst>
        </p:cNvPr>
        <p:cNvGrpSpPr/>
        <p:nvPr/>
      </p:nvGrpSpPr>
      <p:grpSpPr>
        <a:xfrm>
          <a:off x="0" y="0"/>
          <a:ext cx="0" cy="0"/>
          <a:chOff x="0" y="0"/>
          <a:chExt cx="0" cy="0"/>
        </a:xfrm>
      </p:grpSpPr>
      <p:pic>
        <p:nvPicPr>
          <p:cNvPr id="79" name="Google Shape;79;p16">
            <a:extLst>
              <a:ext uri="{FF2B5EF4-FFF2-40B4-BE49-F238E27FC236}">
                <a16:creationId xmlns:a16="http://schemas.microsoft.com/office/drawing/2014/main" id="{74B07C3E-BD73-80DE-CC5E-86323ADC92CC}"/>
              </a:ext>
            </a:extLst>
          </p:cNvPr>
          <p:cNvPicPr preferRelativeResize="0"/>
          <p:nvPr/>
        </p:nvPicPr>
        <p:blipFill rotWithShape="1">
          <a:blip r:embed="rId3">
            <a:alphaModFix/>
          </a:blip>
          <a:srcRect l="-2180" t="-10000" r="2180" b="10000"/>
          <a:stretch/>
        </p:blipFill>
        <p:spPr>
          <a:xfrm>
            <a:off x="6438600" y="-47150"/>
            <a:ext cx="2705400" cy="708915"/>
          </a:xfrm>
          <a:prstGeom prst="rect">
            <a:avLst/>
          </a:prstGeom>
          <a:noFill/>
          <a:ln>
            <a:noFill/>
          </a:ln>
        </p:spPr>
      </p:pic>
      <p:sp>
        <p:nvSpPr>
          <p:cNvPr id="2" name="Title 1">
            <a:extLst>
              <a:ext uri="{FF2B5EF4-FFF2-40B4-BE49-F238E27FC236}">
                <a16:creationId xmlns:a16="http://schemas.microsoft.com/office/drawing/2014/main" id="{495CCA2F-C6CF-1DC9-87EF-609CF72F05E2}"/>
              </a:ext>
            </a:extLst>
          </p:cNvPr>
          <p:cNvSpPr>
            <a:spLocks noGrp="1"/>
          </p:cNvSpPr>
          <p:nvPr>
            <p:ph type="title"/>
          </p:nvPr>
        </p:nvSpPr>
        <p:spPr>
          <a:xfrm>
            <a:off x="376088" y="307306"/>
            <a:ext cx="6224737" cy="1020979"/>
          </a:xfrm>
        </p:spPr>
        <p:txBody>
          <a:bodyPr>
            <a:noAutofit/>
          </a:bodyPr>
          <a:lstStyle/>
          <a:p>
            <a:r>
              <a:rPr lang="en-IN" b="1" dirty="0"/>
              <a:t>Module 2 – </a:t>
            </a:r>
            <a:r>
              <a:rPr lang="en-IN" b="1" dirty="0" err="1"/>
              <a:t>RandomForest</a:t>
            </a:r>
            <a:endParaRPr lang="en-IN" b="1" dirty="0"/>
          </a:p>
        </p:txBody>
      </p:sp>
      <p:sp>
        <p:nvSpPr>
          <p:cNvPr id="3" name="TextBox 2">
            <a:extLst>
              <a:ext uri="{FF2B5EF4-FFF2-40B4-BE49-F238E27FC236}">
                <a16:creationId xmlns:a16="http://schemas.microsoft.com/office/drawing/2014/main" id="{C2959168-8913-B373-2662-4C6047645BEA}"/>
              </a:ext>
            </a:extLst>
          </p:cNvPr>
          <p:cNvSpPr txBox="1"/>
          <p:nvPr/>
        </p:nvSpPr>
        <p:spPr>
          <a:xfrm>
            <a:off x="672305" y="929593"/>
            <a:ext cx="7947620" cy="2962158"/>
          </a:xfrm>
          <a:prstGeom prst="rect">
            <a:avLst/>
          </a:prstGeom>
          <a:noFill/>
        </p:spPr>
        <p:txBody>
          <a:bodyPr wrap="square">
            <a:spAutoFit/>
          </a:bodyPr>
          <a:lstStyle/>
          <a:p>
            <a:pPr marL="285750" lvl="0" indent="-285750" algn="l" rtl="0">
              <a:lnSpc>
                <a:spcPct val="150000"/>
              </a:lnSpc>
              <a:spcBef>
                <a:spcPts val="0"/>
              </a:spcBef>
              <a:spcAft>
                <a:spcPts val="0"/>
              </a:spcAf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Random forest regression employs a collection of decision trees trained on random feature subsets and data instances. </a:t>
            </a:r>
          </a:p>
          <a:p>
            <a:pPr marL="285750" lvl="0" indent="-285750" algn="l" rtl="0">
              <a:lnSpc>
                <a:spcPct val="150000"/>
              </a:lnSpc>
              <a:spcBef>
                <a:spcPts val="0"/>
              </a:spcBef>
              <a:spcAft>
                <a:spcPts val="0"/>
              </a:spcAf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Implemented via scikit-learn, we use classes like </a:t>
            </a:r>
            <a:r>
              <a:rPr lang="en-US" dirty="0" err="1">
                <a:latin typeface="Times New Roman" panose="02020603050405020304" pitchFamily="18" charset="0"/>
                <a:cs typeface="Times New Roman" panose="02020603050405020304" pitchFamily="18" charset="0"/>
              </a:rPr>
              <a:t>RandomForestRegressor</a:t>
            </a:r>
            <a:r>
              <a:rPr lang="en-US" dirty="0">
                <a:latin typeface="Times New Roman" panose="02020603050405020304" pitchFamily="18" charset="0"/>
                <a:cs typeface="Times New Roman" panose="02020603050405020304" pitchFamily="18" charset="0"/>
              </a:rPr>
              <a:t> for model creation and k-fold for cross-validation.</a:t>
            </a:r>
          </a:p>
          <a:p>
            <a:pPr marL="285750" lvl="0" indent="-285750" algn="l" rtl="0">
              <a:lnSpc>
                <a:spcPct val="150000"/>
              </a:lnSpc>
              <a:spcBef>
                <a:spcPts val="0"/>
              </a:spcBef>
              <a:spcAft>
                <a:spcPts val="0"/>
              </a:spcAf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The </a:t>
            </a:r>
            <a:r>
              <a:rPr lang="en-US" dirty="0" err="1">
                <a:latin typeface="Times New Roman" panose="02020603050405020304" pitchFamily="18" charset="0"/>
                <a:cs typeface="Times New Roman" panose="02020603050405020304" pitchFamily="18" charset="0"/>
              </a:rPr>
              <a:t>RandomForestRegressor</a:t>
            </a:r>
            <a:r>
              <a:rPr lang="en-US" dirty="0">
                <a:latin typeface="Times New Roman" panose="02020603050405020304" pitchFamily="18" charset="0"/>
                <a:cs typeface="Times New Roman" panose="02020603050405020304" pitchFamily="18" charset="0"/>
              </a:rPr>
              <a:t> object is initialized with preset hyperparameters: </a:t>
            </a:r>
            <a:r>
              <a:rPr lang="en-US" dirty="0" err="1">
                <a:latin typeface="Times New Roman" panose="02020603050405020304" pitchFamily="18" charset="0"/>
                <a:cs typeface="Times New Roman" panose="02020603050405020304" pitchFamily="18" charset="0"/>
              </a:rPr>
              <a:t>max_depth</a:t>
            </a:r>
            <a:r>
              <a:rPr lang="en-US" dirty="0">
                <a:latin typeface="Times New Roman" panose="02020603050405020304" pitchFamily="18" charset="0"/>
                <a:cs typeface="Times New Roman" panose="02020603050405020304" pitchFamily="18" charset="0"/>
              </a:rPr>
              <a:t> of 15, </a:t>
            </a:r>
            <a:r>
              <a:rPr lang="en-US" dirty="0" err="1">
                <a:latin typeface="Times New Roman" panose="02020603050405020304" pitchFamily="18" charset="0"/>
                <a:cs typeface="Times New Roman" panose="02020603050405020304" pitchFamily="18" charset="0"/>
              </a:rPr>
              <a:t>max_features</a:t>
            </a:r>
            <a:r>
              <a:rPr lang="en-US" dirty="0">
                <a:latin typeface="Times New Roman" panose="02020603050405020304" pitchFamily="18" charset="0"/>
                <a:cs typeface="Times New Roman" panose="02020603050405020304" pitchFamily="18" charset="0"/>
              </a:rPr>
              <a:t> set to 'auto', </a:t>
            </a:r>
            <a:r>
              <a:rPr lang="en-US" dirty="0" err="1">
                <a:latin typeface="Times New Roman" panose="02020603050405020304" pitchFamily="18" charset="0"/>
                <a:cs typeface="Times New Roman" panose="02020603050405020304" pitchFamily="18" charset="0"/>
              </a:rPr>
              <a:t>min_samples_leaf</a:t>
            </a:r>
            <a:r>
              <a:rPr lang="en-US" dirty="0">
                <a:latin typeface="Times New Roman" panose="02020603050405020304" pitchFamily="18" charset="0"/>
                <a:cs typeface="Times New Roman" panose="02020603050405020304" pitchFamily="18" charset="0"/>
              </a:rPr>
              <a:t> at 1, </a:t>
            </a:r>
            <a:r>
              <a:rPr lang="en-US" dirty="0" err="1">
                <a:latin typeface="Times New Roman" panose="02020603050405020304" pitchFamily="18" charset="0"/>
                <a:cs typeface="Times New Roman" panose="02020603050405020304" pitchFamily="18" charset="0"/>
              </a:rPr>
              <a:t>min_samples_split</a:t>
            </a:r>
            <a:r>
              <a:rPr lang="en-US" dirty="0">
                <a:latin typeface="Times New Roman" panose="02020603050405020304" pitchFamily="18" charset="0"/>
                <a:cs typeface="Times New Roman" panose="02020603050405020304" pitchFamily="18" charset="0"/>
              </a:rPr>
              <a:t> of 2, and </a:t>
            </a:r>
            <a:r>
              <a:rPr lang="en-US" dirty="0" err="1">
                <a:latin typeface="Times New Roman" panose="02020603050405020304" pitchFamily="18" charset="0"/>
                <a:cs typeface="Times New Roman" panose="02020603050405020304" pitchFamily="18" charset="0"/>
              </a:rPr>
              <a:t>n_estimators</a:t>
            </a:r>
            <a:r>
              <a:rPr lang="en-US" dirty="0">
                <a:latin typeface="Times New Roman" panose="02020603050405020304" pitchFamily="18" charset="0"/>
                <a:cs typeface="Times New Roman" panose="02020603050405020304" pitchFamily="18" charset="0"/>
              </a:rPr>
              <a:t> of 100, alongside a designated </a:t>
            </a:r>
            <a:r>
              <a:rPr lang="en-US" dirty="0" err="1">
                <a:latin typeface="Times New Roman" panose="02020603050405020304" pitchFamily="18" charset="0"/>
                <a:cs typeface="Times New Roman" panose="02020603050405020304" pitchFamily="18" charset="0"/>
              </a:rPr>
              <a:t>random_state</a:t>
            </a:r>
            <a:r>
              <a:rPr lang="en-US" dirty="0">
                <a:latin typeface="Times New Roman" panose="02020603050405020304" pitchFamily="18" charset="0"/>
                <a:cs typeface="Times New Roman" panose="02020603050405020304" pitchFamily="18" charset="0"/>
              </a:rPr>
              <a:t>.</a:t>
            </a:r>
          </a:p>
          <a:p>
            <a:pPr marL="285750" lvl="0" indent="-285750" algn="l" rtl="0">
              <a:lnSpc>
                <a:spcPct val="150000"/>
              </a:lnSpc>
              <a:spcBef>
                <a:spcPts val="0"/>
              </a:spcBef>
              <a:spcAft>
                <a:spcPts val="0"/>
              </a:spcAft>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lvl="0" indent="-285750" algn="l" rtl="0">
              <a:lnSpc>
                <a:spcPct val="150000"/>
              </a:lnSpc>
              <a:spcBef>
                <a:spcPts val="0"/>
              </a:spcBef>
              <a:spcAft>
                <a:spcPts val="0"/>
              </a:spcAft>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p:txBody>
      </p:sp>
      <p:pic>
        <p:nvPicPr>
          <p:cNvPr id="10" name="Picture 9">
            <a:extLst>
              <a:ext uri="{FF2B5EF4-FFF2-40B4-BE49-F238E27FC236}">
                <a16:creationId xmlns:a16="http://schemas.microsoft.com/office/drawing/2014/main" id="{4C28A9AA-5B7C-FA3C-9A78-F8D989C9491D}"/>
              </a:ext>
            </a:extLst>
          </p:cNvPr>
          <p:cNvPicPr>
            <a:picLocks noChangeAspect="1"/>
          </p:cNvPicPr>
          <p:nvPr/>
        </p:nvPicPr>
        <p:blipFill>
          <a:blip r:embed="rId4"/>
          <a:stretch>
            <a:fillRect/>
          </a:stretch>
        </p:blipFill>
        <p:spPr>
          <a:xfrm>
            <a:off x="1477477" y="3781549"/>
            <a:ext cx="5905100" cy="1243935"/>
          </a:xfrm>
          <a:prstGeom prst="rect">
            <a:avLst/>
          </a:prstGeom>
          <a:effectLst/>
        </p:spPr>
      </p:pic>
      <p:pic>
        <p:nvPicPr>
          <p:cNvPr id="5" name="Picture 4">
            <a:extLst>
              <a:ext uri="{FF2B5EF4-FFF2-40B4-BE49-F238E27FC236}">
                <a16:creationId xmlns:a16="http://schemas.microsoft.com/office/drawing/2014/main" id="{C3140AC7-A7D5-B078-CFB8-B6A356F96E32}"/>
              </a:ext>
            </a:extLst>
          </p:cNvPr>
          <p:cNvPicPr>
            <a:picLocks noChangeAspect="1"/>
          </p:cNvPicPr>
          <p:nvPr/>
        </p:nvPicPr>
        <p:blipFill>
          <a:blip r:embed="rId5"/>
          <a:stretch>
            <a:fillRect/>
          </a:stretch>
        </p:blipFill>
        <p:spPr>
          <a:xfrm>
            <a:off x="1477477" y="3480533"/>
            <a:ext cx="5905101" cy="262291"/>
          </a:xfrm>
          <a:prstGeom prst="rect">
            <a:avLst/>
          </a:prstGeom>
          <a:effectLst/>
        </p:spPr>
      </p:pic>
    </p:spTree>
    <p:extLst>
      <p:ext uri="{BB962C8B-B14F-4D97-AF65-F5344CB8AC3E}">
        <p14:creationId xmlns:p14="http://schemas.microsoft.com/office/powerpoint/2010/main" val="7825107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14"/>
          <p:cNvSpPr txBox="1">
            <a:spLocks noGrp="1"/>
          </p:cNvSpPr>
          <p:nvPr>
            <p:ph type="title"/>
          </p:nvPr>
        </p:nvSpPr>
        <p:spPr>
          <a:xfrm>
            <a:off x="770825"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b="1" dirty="0"/>
              <a:t>Contents of this Presentation</a:t>
            </a:r>
            <a:endParaRPr b="1" dirty="0"/>
          </a:p>
        </p:txBody>
      </p:sp>
      <p:sp>
        <p:nvSpPr>
          <p:cNvPr id="64" name="Google Shape;64;p14"/>
          <p:cNvSpPr txBox="1"/>
          <p:nvPr/>
        </p:nvSpPr>
        <p:spPr>
          <a:xfrm>
            <a:off x="770825" y="1509900"/>
            <a:ext cx="5708400" cy="2646848"/>
          </a:xfrm>
          <a:prstGeom prst="rect">
            <a:avLst/>
          </a:prstGeom>
          <a:noFill/>
          <a:ln>
            <a:noFill/>
          </a:ln>
        </p:spPr>
        <p:txBody>
          <a:bodyPr spcFirstLastPara="1" wrap="square" lIns="91425" tIns="91425" rIns="91425" bIns="91425" anchor="t" anchorCtr="0">
            <a:spAutoFit/>
          </a:bodyPr>
          <a:lstStyle/>
          <a:p>
            <a:pPr marL="457200" indent="-330200">
              <a:buClr>
                <a:schemeClr val="dk1"/>
              </a:buClr>
              <a:buSzPts val="1600"/>
              <a:buFont typeface="Wingdings" panose="05000000000000000000" pitchFamily="2" charset="2"/>
              <a:buChar char="Ø"/>
            </a:pPr>
            <a:r>
              <a:rPr lang="en-IN" sz="1600" i="1" dirty="0">
                <a:solidFill>
                  <a:schemeClr val="dk1"/>
                </a:solidFill>
                <a:latin typeface="Times New Roman" panose="02020603050405020304" pitchFamily="18" charset="0"/>
                <a:ea typeface="Raleway"/>
                <a:cs typeface="Times New Roman" panose="02020603050405020304" pitchFamily="18" charset="0"/>
                <a:sym typeface="Raleway"/>
              </a:rPr>
              <a:t>Base Paper</a:t>
            </a:r>
            <a:endParaRPr lang="en" sz="1600" i="1" dirty="0">
              <a:solidFill>
                <a:schemeClr val="dk1"/>
              </a:solidFill>
              <a:latin typeface="Times New Roman" panose="02020603050405020304" pitchFamily="18" charset="0"/>
              <a:ea typeface="Raleway"/>
              <a:cs typeface="Times New Roman" panose="02020603050405020304" pitchFamily="18" charset="0"/>
              <a:sym typeface="Raleway"/>
            </a:endParaRPr>
          </a:p>
          <a:p>
            <a:pPr marL="457200" lvl="0" indent="-330200" algn="l" rtl="0">
              <a:spcBef>
                <a:spcPts val="0"/>
              </a:spcBef>
              <a:spcAft>
                <a:spcPts val="0"/>
              </a:spcAft>
              <a:buClr>
                <a:schemeClr val="dk1"/>
              </a:buClr>
              <a:buSzPts val="1600"/>
              <a:buFont typeface="Wingdings" panose="05000000000000000000" pitchFamily="2" charset="2"/>
              <a:buChar char="Ø"/>
            </a:pPr>
            <a:r>
              <a:rPr lang="en" sz="1600" i="1" dirty="0">
                <a:solidFill>
                  <a:schemeClr val="dk1"/>
                </a:solidFill>
                <a:latin typeface="Times New Roman" panose="02020603050405020304" pitchFamily="18" charset="0"/>
                <a:ea typeface="Raleway"/>
                <a:cs typeface="Times New Roman" panose="02020603050405020304" pitchFamily="18" charset="0"/>
                <a:sym typeface="Raleway"/>
              </a:rPr>
              <a:t>Abstract</a:t>
            </a:r>
            <a:endParaRPr sz="1600" i="1" dirty="0">
              <a:solidFill>
                <a:schemeClr val="dk1"/>
              </a:solidFill>
              <a:latin typeface="Times New Roman" panose="02020603050405020304" pitchFamily="18" charset="0"/>
              <a:ea typeface="Raleway"/>
              <a:cs typeface="Times New Roman" panose="02020603050405020304" pitchFamily="18" charset="0"/>
              <a:sym typeface="Raleway"/>
            </a:endParaRPr>
          </a:p>
          <a:p>
            <a:pPr marL="457200" lvl="0" indent="-330200" algn="l" rtl="0">
              <a:spcBef>
                <a:spcPts val="0"/>
              </a:spcBef>
              <a:spcAft>
                <a:spcPts val="0"/>
              </a:spcAft>
              <a:buClr>
                <a:schemeClr val="dk1"/>
              </a:buClr>
              <a:buSzPts val="1600"/>
              <a:buFont typeface="Wingdings" panose="05000000000000000000" pitchFamily="2" charset="2"/>
              <a:buChar char="Ø"/>
            </a:pPr>
            <a:r>
              <a:rPr lang="en" sz="1600" i="1" dirty="0">
                <a:solidFill>
                  <a:schemeClr val="dk1"/>
                </a:solidFill>
                <a:latin typeface="Times New Roman" panose="02020603050405020304" pitchFamily="18" charset="0"/>
                <a:ea typeface="Raleway"/>
                <a:cs typeface="Times New Roman" panose="02020603050405020304" pitchFamily="18" charset="0"/>
                <a:sym typeface="Raleway"/>
              </a:rPr>
              <a:t>Literature Survey</a:t>
            </a:r>
            <a:endParaRPr lang="en-IN" sz="1600" i="1" dirty="0">
              <a:solidFill>
                <a:schemeClr val="dk1"/>
              </a:solidFill>
              <a:latin typeface="Times New Roman" panose="02020603050405020304" pitchFamily="18" charset="0"/>
              <a:ea typeface="Raleway"/>
              <a:cs typeface="Times New Roman" panose="02020603050405020304" pitchFamily="18" charset="0"/>
              <a:sym typeface="Raleway"/>
            </a:endParaRPr>
          </a:p>
          <a:p>
            <a:pPr marL="457200" lvl="0" indent="-330200">
              <a:buClr>
                <a:schemeClr val="dk1"/>
              </a:buClr>
              <a:buSzPts val="1600"/>
              <a:buFont typeface="Wingdings" panose="05000000000000000000" pitchFamily="2" charset="2"/>
              <a:buChar char="Ø"/>
            </a:pPr>
            <a:r>
              <a:rPr lang="en-IN" sz="1600" i="1" dirty="0">
                <a:solidFill>
                  <a:schemeClr val="dk1"/>
                </a:solidFill>
                <a:latin typeface="Times New Roman" panose="02020603050405020304" pitchFamily="18" charset="0"/>
                <a:ea typeface="Raleway"/>
                <a:cs typeface="Times New Roman" panose="02020603050405020304" pitchFamily="18" charset="0"/>
                <a:sym typeface="Raleway"/>
              </a:rPr>
              <a:t>Problem Statement</a:t>
            </a:r>
          </a:p>
          <a:p>
            <a:pPr marL="457200" indent="-330200">
              <a:buClr>
                <a:schemeClr val="dk1"/>
              </a:buClr>
              <a:buSzPts val="1600"/>
              <a:buFont typeface="Wingdings" panose="05000000000000000000" pitchFamily="2" charset="2"/>
              <a:buChar char="Ø"/>
            </a:pPr>
            <a:r>
              <a:rPr lang="en-IN" sz="1600" i="1" dirty="0">
                <a:solidFill>
                  <a:schemeClr val="dk1"/>
                </a:solidFill>
                <a:latin typeface="Times New Roman" panose="02020603050405020304" pitchFamily="18" charset="0"/>
                <a:ea typeface="Raleway"/>
                <a:cs typeface="Times New Roman" panose="02020603050405020304" pitchFamily="18" charset="0"/>
                <a:sym typeface="Raleway"/>
              </a:rPr>
              <a:t>Objectives</a:t>
            </a:r>
          </a:p>
          <a:p>
            <a:pPr marL="457200" indent="-330200">
              <a:buClr>
                <a:schemeClr val="dk1"/>
              </a:buClr>
              <a:buSzPts val="1600"/>
              <a:buFont typeface="Wingdings" panose="05000000000000000000" pitchFamily="2" charset="2"/>
              <a:buChar char="Ø"/>
            </a:pPr>
            <a:r>
              <a:rPr lang="en-IN" sz="1600" i="1" dirty="0">
                <a:solidFill>
                  <a:schemeClr val="dk1"/>
                </a:solidFill>
                <a:latin typeface="Times New Roman" panose="02020603050405020304" pitchFamily="18" charset="0"/>
                <a:ea typeface="Raleway"/>
                <a:cs typeface="Times New Roman" panose="02020603050405020304" pitchFamily="18" charset="0"/>
                <a:sym typeface="Raleway"/>
              </a:rPr>
              <a:t>Methodology</a:t>
            </a:r>
          </a:p>
          <a:p>
            <a:pPr marL="457200" lvl="0" indent="-330200" algn="l" rtl="0">
              <a:spcBef>
                <a:spcPts val="0"/>
              </a:spcBef>
              <a:spcAft>
                <a:spcPts val="0"/>
              </a:spcAft>
              <a:buClr>
                <a:schemeClr val="dk1"/>
              </a:buClr>
              <a:buSzPts val="1600"/>
              <a:buFont typeface="Wingdings" panose="05000000000000000000" pitchFamily="2" charset="2"/>
              <a:buChar char="Ø"/>
            </a:pPr>
            <a:r>
              <a:rPr lang="en-US" sz="1600" i="1" dirty="0">
                <a:solidFill>
                  <a:schemeClr val="dk1"/>
                </a:solidFill>
                <a:latin typeface="Times New Roman" panose="02020603050405020304" pitchFamily="18" charset="0"/>
                <a:ea typeface="Raleway"/>
                <a:cs typeface="Times New Roman" panose="02020603050405020304" pitchFamily="18" charset="0"/>
                <a:sym typeface="Raleway"/>
              </a:rPr>
              <a:t>Flow diagram of the work</a:t>
            </a:r>
          </a:p>
          <a:p>
            <a:pPr marL="457200" lvl="0" indent="-330200" algn="l" rtl="0">
              <a:spcBef>
                <a:spcPts val="0"/>
              </a:spcBef>
              <a:spcAft>
                <a:spcPts val="0"/>
              </a:spcAft>
              <a:buClr>
                <a:schemeClr val="dk1"/>
              </a:buClr>
              <a:buSzPts val="1600"/>
              <a:buFont typeface="Wingdings" panose="05000000000000000000" pitchFamily="2" charset="2"/>
              <a:buChar char="Ø"/>
            </a:pPr>
            <a:r>
              <a:rPr lang="en-US" sz="1600" i="1" dirty="0">
                <a:solidFill>
                  <a:schemeClr val="dk1"/>
                </a:solidFill>
                <a:latin typeface="Times New Roman" panose="02020603050405020304" pitchFamily="18" charset="0"/>
                <a:ea typeface="Raleway"/>
                <a:cs typeface="Times New Roman" panose="02020603050405020304" pitchFamily="18" charset="0"/>
                <a:sym typeface="Raleway"/>
              </a:rPr>
              <a:t>Modules</a:t>
            </a:r>
          </a:p>
          <a:p>
            <a:pPr marL="457200" lvl="0" indent="-330200" algn="l" rtl="0">
              <a:spcBef>
                <a:spcPts val="0"/>
              </a:spcBef>
              <a:spcAft>
                <a:spcPts val="0"/>
              </a:spcAft>
              <a:buClr>
                <a:schemeClr val="dk1"/>
              </a:buClr>
              <a:buSzPts val="1600"/>
              <a:buFont typeface="Wingdings" panose="05000000000000000000" pitchFamily="2" charset="2"/>
              <a:buChar char="Ø"/>
            </a:pPr>
            <a:r>
              <a:rPr lang="en-US" sz="1600" i="1" dirty="0">
                <a:solidFill>
                  <a:schemeClr val="dk1"/>
                </a:solidFill>
                <a:latin typeface="Times New Roman" panose="02020603050405020304" pitchFamily="18" charset="0"/>
                <a:ea typeface="Raleway"/>
                <a:cs typeface="Times New Roman" panose="02020603050405020304" pitchFamily="18" charset="0"/>
                <a:sym typeface="Raleway"/>
              </a:rPr>
              <a:t>Work Plan</a:t>
            </a:r>
            <a:endParaRPr sz="1600" i="1" dirty="0">
              <a:solidFill>
                <a:schemeClr val="dk1"/>
              </a:solidFill>
              <a:latin typeface="Times New Roman" panose="02020603050405020304" pitchFamily="18" charset="0"/>
              <a:ea typeface="Raleway"/>
              <a:cs typeface="Times New Roman" panose="02020603050405020304" pitchFamily="18" charset="0"/>
              <a:sym typeface="Raleway"/>
            </a:endParaRPr>
          </a:p>
          <a:p>
            <a:pPr marL="457200" indent="-330200">
              <a:buClr>
                <a:schemeClr val="dk1"/>
              </a:buClr>
              <a:buSzPts val="1600"/>
              <a:buFont typeface="Wingdings" panose="05000000000000000000" pitchFamily="2" charset="2"/>
              <a:buChar char="Ø"/>
            </a:pPr>
            <a:r>
              <a:rPr lang="en" sz="1600" i="1" dirty="0">
                <a:solidFill>
                  <a:schemeClr val="dk1"/>
                </a:solidFill>
                <a:latin typeface="Times New Roman" panose="02020603050405020304" pitchFamily="18" charset="0"/>
                <a:ea typeface="Raleway"/>
                <a:cs typeface="Times New Roman" panose="02020603050405020304" pitchFamily="18" charset="0"/>
                <a:sym typeface="Raleway"/>
              </a:rPr>
              <a:t>References</a:t>
            </a:r>
            <a:endParaRPr sz="1600" i="1" dirty="0">
              <a:solidFill>
                <a:schemeClr val="dk1"/>
              </a:solidFill>
              <a:latin typeface="Times New Roman" panose="02020603050405020304" pitchFamily="18" charset="0"/>
              <a:ea typeface="Raleway"/>
              <a:cs typeface="Times New Roman" panose="02020603050405020304" pitchFamily="18" charset="0"/>
              <a:sym typeface="Raleway"/>
            </a:endParaRPr>
          </a:p>
        </p:txBody>
      </p:sp>
      <p:pic>
        <p:nvPicPr>
          <p:cNvPr id="65" name="Google Shape;65;p14"/>
          <p:cNvPicPr preferRelativeResize="0"/>
          <p:nvPr/>
        </p:nvPicPr>
        <p:blipFill rotWithShape="1">
          <a:blip r:embed="rId3">
            <a:alphaModFix/>
          </a:blip>
          <a:srcRect l="-2180" t="-10000" r="2180" b="10000"/>
          <a:stretch/>
        </p:blipFill>
        <p:spPr>
          <a:xfrm>
            <a:off x="6438600" y="-47150"/>
            <a:ext cx="2705400" cy="70891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77">
          <a:extLst>
            <a:ext uri="{FF2B5EF4-FFF2-40B4-BE49-F238E27FC236}">
              <a16:creationId xmlns:a16="http://schemas.microsoft.com/office/drawing/2014/main" id="{C35B0C7D-AD39-9019-4030-3C6EF94EAC79}"/>
            </a:ext>
          </a:extLst>
        </p:cNvPr>
        <p:cNvGrpSpPr/>
        <p:nvPr/>
      </p:nvGrpSpPr>
      <p:grpSpPr>
        <a:xfrm>
          <a:off x="0" y="0"/>
          <a:ext cx="0" cy="0"/>
          <a:chOff x="0" y="0"/>
          <a:chExt cx="0" cy="0"/>
        </a:xfrm>
      </p:grpSpPr>
      <p:pic>
        <p:nvPicPr>
          <p:cNvPr id="79" name="Google Shape;79;p16">
            <a:extLst>
              <a:ext uri="{FF2B5EF4-FFF2-40B4-BE49-F238E27FC236}">
                <a16:creationId xmlns:a16="http://schemas.microsoft.com/office/drawing/2014/main" id="{74B07C3E-BD73-80DE-CC5E-86323ADC92CC}"/>
              </a:ext>
            </a:extLst>
          </p:cNvPr>
          <p:cNvPicPr preferRelativeResize="0"/>
          <p:nvPr/>
        </p:nvPicPr>
        <p:blipFill rotWithShape="1">
          <a:blip r:embed="rId3">
            <a:alphaModFix/>
          </a:blip>
          <a:srcRect l="-2180" t="-10000" r="2180" b="10000"/>
          <a:stretch/>
        </p:blipFill>
        <p:spPr>
          <a:xfrm>
            <a:off x="6438600" y="-47150"/>
            <a:ext cx="2705400" cy="708915"/>
          </a:xfrm>
          <a:prstGeom prst="rect">
            <a:avLst/>
          </a:prstGeom>
          <a:noFill/>
          <a:ln>
            <a:noFill/>
          </a:ln>
        </p:spPr>
      </p:pic>
      <p:sp>
        <p:nvSpPr>
          <p:cNvPr id="2" name="Title 1">
            <a:extLst>
              <a:ext uri="{FF2B5EF4-FFF2-40B4-BE49-F238E27FC236}">
                <a16:creationId xmlns:a16="http://schemas.microsoft.com/office/drawing/2014/main" id="{495CCA2F-C6CF-1DC9-87EF-609CF72F05E2}"/>
              </a:ext>
            </a:extLst>
          </p:cNvPr>
          <p:cNvSpPr>
            <a:spLocks noGrp="1"/>
          </p:cNvSpPr>
          <p:nvPr>
            <p:ph type="title"/>
          </p:nvPr>
        </p:nvSpPr>
        <p:spPr>
          <a:xfrm>
            <a:off x="376088" y="307306"/>
            <a:ext cx="6224737" cy="1020979"/>
          </a:xfrm>
        </p:spPr>
        <p:txBody>
          <a:bodyPr>
            <a:noAutofit/>
          </a:bodyPr>
          <a:lstStyle/>
          <a:p>
            <a:r>
              <a:rPr lang="en-IN" b="1" dirty="0"/>
              <a:t>Module 2–</a:t>
            </a:r>
            <a:r>
              <a:rPr lang="en-IN" b="1" dirty="0" err="1"/>
              <a:t>RandomForest</a:t>
            </a:r>
            <a:r>
              <a:rPr lang="en-IN" b="1" dirty="0"/>
              <a:t> algorithm</a:t>
            </a:r>
          </a:p>
        </p:txBody>
      </p:sp>
      <p:sp>
        <p:nvSpPr>
          <p:cNvPr id="3" name="TextBox 2">
            <a:extLst>
              <a:ext uri="{FF2B5EF4-FFF2-40B4-BE49-F238E27FC236}">
                <a16:creationId xmlns:a16="http://schemas.microsoft.com/office/drawing/2014/main" id="{C2959168-8913-B373-2662-4C6047645BEA}"/>
              </a:ext>
            </a:extLst>
          </p:cNvPr>
          <p:cNvSpPr txBox="1"/>
          <p:nvPr/>
        </p:nvSpPr>
        <p:spPr>
          <a:xfrm>
            <a:off x="244510" y="866743"/>
            <a:ext cx="8884159" cy="1669496"/>
          </a:xfrm>
          <a:prstGeom prst="rect">
            <a:avLst/>
          </a:prstGeom>
          <a:noFill/>
        </p:spPr>
        <p:txBody>
          <a:bodyPr wrap="square">
            <a:spAutoFit/>
          </a:bodyPr>
          <a:lstStyle/>
          <a:p>
            <a:pPr marL="285750" lvl="0" indent="-285750" algn="l" rtl="0">
              <a:lnSpc>
                <a:spcPct val="150000"/>
              </a:lnSpc>
              <a:spcBef>
                <a:spcPts val="0"/>
              </a:spcBef>
              <a:spcAft>
                <a:spcPts val="0"/>
              </a:spcAf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The random forest algorithm uses the bagging technique for building an ensemble of decision trees. Bagging is known to reduce the variance of the algorithm.</a:t>
            </a:r>
          </a:p>
          <a:p>
            <a:pPr lvl="0" algn="l" rtl="0">
              <a:lnSpc>
                <a:spcPct val="150000"/>
              </a:lnSpc>
              <a:spcBef>
                <a:spcPts val="0"/>
              </a:spcBef>
              <a:spcAft>
                <a:spcPts val="0"/>
              </a:spcAft>
            </a:pPr>
            <a:endParaRPr lang="en-US" dirty="0">
              <a:latin typeface="Times New Roman" panose="02020603050405020304" pitchFamily="18" charset="0"/>
              <a:cs typeface="Times New Roman" panose="02020603050405020304" pitchFamily="18" charset="0"/>
            </a:endParaRPr>
          </a:p>
          <a:p>
            <a:pPr marL="285750" lvl="0" indent="-285750" algn="l" rtl="0">
              <a:lnSpc>
                <a:spcPct val="150000"/>
              </a:lnSpc>
              <a:spcBef>
                <a:spcPts val="0"/>
              </a:spcBef>
              <a:spcAft>
                <a:spcPts val="0"/>
              </a:spcAft>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lvl="0" indent="-285750" algn="l" rtl="0">
              <a:lnSpc>
                <a:spcPct val="150000"/>
              </a:lnSpc>
              <a:spcBef>
                <a:spcPts val="0"/>
              </a:spcBef>
              <a:spcAft>
                <a:spcPts val="0"/>
              </a:spcAft>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109B7CDC-CEBB-814A-AA95-56653C1974BF}"/>
              </a:ext>
            </a:extLst>
          </p:cNvPr>
          <p:cNvSpPr txBox="1"/>
          <p:nvPr/>
        </p:nvSpPr>
        <p:spPr>
          <a:xfrm>
            <a:off x="244510" y="1533263"/>
            <a:ext cx="4044075" cy="3608488"/>
          </a:xfrm>
          <a:prstGeom prst="rect">
            <a:avLst/>
          </a:prstGeom>
          <a:noFill/>
        </p:spPr>
        <p:txBody>
          <a:bodyPr wrap="square">
            <a:spAutoFit/>
          </a:bodyPr>
          <a:lstStyle/>
          <a:p>
            <a:pPr marL="285750" lvl="0" indent="-285750" algn="l" rtl="0">
              <a:lnSpc>
                <a:spcPct val="150000"/>
              </a:lnSpc>
              <a:spcBef>
                <a:spcPts val="0"/>
              </a:spcBef>
              <a:spcAft>
                <a:spcPts val="0"/>
              </a:spcAf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For each tree in the forest, we select a bootstrap sample from S where S(</a:t>
            </a:r>
            <a:r>
              <a:rPr lang="en-US" dirty="0" err="1">
                <a:latin typeface="Times New Roman" panose="02020603050405020304" pitchFamily="18" charset="0"/>
                <a:cs typeface="Times New Roman" panose="02020603050405020304" pitchFamily="18" charset="0"/>
              </a:rPr>
              <a:t>i</a:t>
            </a:r>
            <a:r>
              <a:rPr lang="en-US" dirty="0">
                <a:latin typeface="Times New Roman" panose="02020603050405020304" pitchFamily="18" charset="0"/>
                <a:cs typeface="Times New Roman" panose="02020603050405020304" pitchFamily="18" charset="0"/>
              </a:rPr>
              <a:t>) denotes the </a:t>
            </a:r>
            <a:r>
              <a:rPr lang="en-US" dirty="0" err="1">
                <a:latin typeface="Times New Roman" panose="02020603050405020304" pitchFamily="18" charset="0"/>
                <a:cs typeface="Times New Roman" panose="02020603050405020304" pitchFamily="18" charset="0"/>
              </a:rPr>
              <a:t>ith</a:t>
            </a:r>
            <a:r>
              <a:rPr lang="en-US" dirty="0">
                <a:latin typeface="Times New Roman" panose="02020603050405020304" pitchFamily="18" charset="0"/>
                <a:cs typeface="Times New Roman" panose="02020603050405020304" pitchFamily="18" charset="0"/>
              </a:rPr>
              <a:t> bootstrap. We then learn a decision-tree using a modified decision-tree learning algorithm. </a:t>
            </a:r>
          </a:p>
          <a:p>
            <a:pPr marL="285750" lvl="0" indent="-285750" algn="l" rtl="0">
              <a:lnSpc>
                <a:spcPct val="150000"/>
              </a:lnSpc>
              <a:spcBef>
                <a:spcPts val="0"/>
              </a:spcBef>
              <a:spcAft>
                <a:spcPts val="0"/>
              </a:spcAf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At each node of the tree, we randomly select some subset of the features f ⊆ F, where F is the set of features. The node then splits on the best feature in f rather than F. In practice f is much, much smaller than F. By narrowing the set of features, we drastically speed up the learning of the tree.</a:t>
            </a:r>
          </a:p>
        </p:txBody>
      </p:sp>
      <p:pic>
        <p:nvPicPr>
          <p:cNvPr id="8" name="Picture 7">
            <a:extLst>
              <a:ext uri="{FF2B5EF4-FFF2-40B4-BE49-F238E27FC236}">
                <a16:creationId xmlns:a16="http://schemas.microsoft.com/office/drawing/2014/main" id="{2F51BE88-BBB0-6BDB-6D17-C31514404647}"/>
              </a:ext>
            </a:extLst>
          </p:cNvPr>
          <p:cNvPicPr>
            <a:picLocks noChangeAspect="1"/>
          </p:cNvPicPr>
          <p:nvPr/>
        </p:nvPicPr>
        <p:blipFill>
          <a:blip r:embed="rId4"/>
          <a:stretch>
            <a:fillRect/>
          </a:stretch>
        </p:blipFill>
        <p:spPr>
          <a:xfrm>
            <a:off x="4240904" y="1463106"/>
            <a:ext cx="4903096" cy="3146353"/>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7009025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77">
          <a:extLst>
            <a:ext uri="{FF2B5EF4-FFF2-40B4-BE49-F238E27FC236}">
              <a16:creationId xmlns:a16="http://schemas.microsoft.com/office/drawing/2014/main" id="{C35B0C7D-AD39-9019-4030-3C6EF94EAC79}"/>
            </a:ext>
          </a:extLst>
        </p:cNvPr>
        <p:cNvGrpSpPr/>
        <p:nvPr/>
      </p:nvGrpSpPr>
      <p:grpSpPr>
        <a:xfrm>
          <a:off x="0" y="0"/>
          <a:ext cx="0" cy="0"/>
          <a:chOff x="0" y="0"/>
          <a:chExt cx="0" cy="0"/>
        </a:xfrm>
      </p:grpSpPr>
      <p:pic>
        <p:nvPicPr>
          <p:cNvPr id="79" name="Google Shape;79;p16">
            <a:extLst>
              <a:ext uri="{FF2B5EF4-FFF2-40B4-BE49-F238E27FC236}">
                <a16:creationId xmlns:a16="http://schemas.microsoft.com/office/drawing/2014/main" id="{74B07C3E-BD73-80DE-CC5E-86323ADC92CC}"/>
              </a:ext>
            </a:extLst>
          </p:cNvPr>
          <p:cNvPicPr preferRelativeResize="0"/>
          <p:nvPr/>
        </p:nvPicPr>
        <p:blipFill rotWithShape="1">
          <a:blip r:embed="rId3">
            <a:alphaModFix/>
          </a:blip>
          <a:srcRect l="-2180" t="-10000" r="2180" b="10000"/>
          <a:stretch/>
        </p:blipFill>
        <p:spPr>
          <a:xfrm>
            <a:off x="6438600" y="-47150"/>
            <a:ext cx="2705400" cy="708915"/>
          </a:xfrm>
          <a:prstGeom prst="rect">
            <a:avLst/>
          </a:prstGeom>
          <a:noFill/>
          <a:ln>
            <a:noFill/>
          </a:ln>
        </p:spPr>
      </p:pic>
      <p:sp>
        <p:nvSpPr>
          <p:cNvPr id="2" name="Title 1">
            <a:extLst>
              <a:ext uri="{FF2B5EF4-FFF2-40B4-BE49-F238E27FC236}">
                <a16:creationId xmlns:a16="http://schemas.microsoft.com/office/drawing/2014/main" id="{495CCA2F-C6CF-1DC9-87EF-609CF72F05E2}"/>
              </a:ext>
            </a:extLst>
          </p:cNvPr>
          <p:cNvSpPr>
            <a:spLocks noGrp="1"/>
          </p:cNvSpPr>
          <p:nvPr>
            <p:ph type="title"/>
          </p:nvPr>
        </p:nvSpPr>
        <p:spPr>
          <a:xfrm>
            <a:off x="376088" y="307306"/>
            <a:ext cx="6224737" cy="1020979"/>
          </a:xfrm>
        </p:spPr>
        <p:txBody>
          <a:bodyPr>
            <a:noAutofit/>
          </a:bodyPr>
          <a:lstStyle/>
          <a:p>
            <a:r>
              <a:rPr lang="en-IN" b="1" dirty="0"/>
              <a:t>Module 2 – </a:t>
            </a:r>
            <a:r>
              <a:rPr lang="en-IN" b="1" dirty="0" err="1"/>
              <a:t>XGBoost</a:t>
            </a:r>
            <a:endParaRPr lang="en-IN" b="1" dirty="0"/>
          </a:p>
        </p:txBody>
      </p:sp>
      <p:sp>
        <p:nvSpPr>
          <p:cNvPr id="3" name="TextBox 2">
            <a:extLst>
              <a:ext uri="{FF2B5EF4-FFF2-40B4-BE49-F238E27FC236}">
                <a16:creationId xmlns:a16="http://schemas.microsoft.com/office/drawing/2014/main" id="{C2959168-8913-B373-2662-4C6047645BEA}"/>
              </a:ext>
            </a:extLst>
          </p:cNvPr>
          <p:cNvSpPr txBox="1"/>
          <p:nvPr/>
        </p:nvSpPr>
        <p:spPr>
          <a:xfrm>
            <a:off x="710956" y="1043074"/>
            <a:ext cx="7947620" cy="2638992"/>
          </a:xfrm>
          <a:prstGeom prst="rect">
            <a:avLst/>
          </a:prstGeom>
          <a:noFill/>
        </p:spPr>
        <p:txBody>
          <a:bodyPr wrap="square">
            <a:spAutoFit/>
          </a:bodyPr>
          <a:lstStyle/>
          <a:p>
            <a:pPr marL="285750" lvl="0" indent="-285750" algn="l" rtl="0">
              <a:lnSpc>
                <a:spcPct val="150000"/>
              </a:lnSpc>
              <a:spcBef>
                <a:spcPts val="0"/>
              </a:spcBef>
              <a:spcAft>
                <a:spcPts val="0"/>
              </a:spcAft>
              <a:buFont typeface="Arial" panose="020B0604020202020204" pitchFamily="34" charset="0"/>
              <a:buChar char="•"/>
            </a:pPr>
            <a:r>
              <a:rPr lang="en-US" dirty="0" err="1">
                <a:latin typeface="Times New Roman" panose="02020603050405020304" pitchFamily="18" charset="0"/>
                <a:cs typeface="Times New Roman" panose="02020603050405020304" pitchFamily="18" charset="0"/>
              </a:rPr>
              <a:t>XGBoost</a:t>
            </a:r>
            <a:r>
              <a:rPr lang="en-US" dirty="0">
                <a:latin typeface="Times New Roman" panose="02020603050405020304" pitchFamily="18" charset="0"/>
                <a:cs typeface="Times New Roman" panose="02020603050405020304" pitchFamily="18" charset="0"/>
              </a:rPr>
              <a:t> ( Extreme Gradient Boosting ) is an ensemble method that builds a strong model by training weak learners sequentially on weighted versions of the dataset. </a:t>
            </a:r>
          </a:p>
          <a:p>
            <a:pPr marL="285750" lvl="0" indent="-285750" algn="l" rtl="0">
              <a:lnSpc>
                <a:spcPct val="150000"/>
              </a:lnSpc>
              <a:spcBef>
                <a:spcPts val="0"/>
              </a:spcBef>
              <a:spcAft>
                <a:spcPts val="0"/>
              </a:spcAf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Implemented via the </a:t>
            </a:r>
            <a:r>
              <a:rPr lang="en-US" dirty="0" err="1">
                <a:latin typeface="Times New Roman" panose="02020603050405020304" pitchFamily="18" charset="0"/>
                <a:cs typeface="Times New Roman" panose="02020603050405020304" pitchFamily="18" charset="0"/>
              </a:rPr>
              <a:t>XGBRegressor</a:t>
            </a:r>
            <a:r>
              <a:rPr lang="en-US" dirty="0">
                <a:latin typeface="Times New Roman" panose="02020603050405020304" pitchFamily="18" charset="0"/>
                <a:cs typeface="Times New Roman" panose="02020603050405020304" pitchFamily="18" charset="0"/>
              </a:rPr>
              <a:t> class from </a:t>
            </a:r>
            <a:r>
              <a:rPr lang="en-US" dirty="0" err="1">
                <a:latin typeface="Times New Roman" panose="02020603050405020304" pitchFamily="18" charset="0"/>
                <a:cs typeface="Times New Roman" panose="02020603050405020304" pitchFamily="18" charset="0"/>
              </a:rPr>
              <a:t>XGBoost</a:t>
            </a:r>
            <a:r>
              <a:rPr lang="en-US" dirty="0">
                <a:latin typeface="Times New Roman" panose="02020603050405020304" pitchFamily="18" charset="0"/>
                <a:cs typeface="Times New Roman" panose="02020603050405020304" pitchFamily="18" charset="0"/>
              </a:rPr>
              <a:t> and employed </a:t>
            </a:r>
            <a:r>
              <a:rPr lang="en-US" dirty="0" err="1">
                <a:latin typeface="Times New Roman" panose="02020603050405020304" pitchFamily="18" charset="0"/>
                <a:cs typeface="Times New Roman" panose="02020603050405020304" pitchFamily="18" charset="0"/>
              </a:rPr>
              <a:t>GridSearchCV</a:t>
            </a:r>
            <a:r>
              <a:rPr lang="en-US" dirty="0">
                <a:latin typeface="Times New Roman" panose="02020603050405020304" pitchFamily="18" charset="0"/>
                <a:cs typeface="Times New Roman" panose="02020603050405020304" pitchFamily="18" charset="0"/>
              </a:rPr>
              <a:t> and k-fold classes from scikit-learn for hyperparameter tuning and cross-validation respectively.</a:t>
            </a:r>
          </a:p>
          <a:p>
            <a:pPr marL="285750" lvl="0" indent="-285750" algn="l" rtl="0">
              <a:lnSpc>
                <a:spcPct val="150000"/>
              </a:lnSpc>
              <a:spcBef>
                <a:spcPts val="0"/>
              </a:spcBef>
              <a:spcAft>
                <a:spcPts val="0"/>
              </a:spcAf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After training, the best hyperparameters were determined to be ‘</a:t>
            </a:r>
            <a:r>
              <a:rPr lang="en-US" dirty="0" err="1">
                <a:latin typeface="Times New Roman" panose="02020603050405020304" pitchFamily="18" charset="0"/>
                <a:cs typeface="Times New Roman" panose="02020603050405020304" pitchFamily="18" charset="0"/>
              </a:rPr>
              <a:t>learning_rate</a:t>
            </a:r>
            <a:r>
              <a:rPr lang="en-US" dirty="0">
                <a:latin typeface="Times New Roman" panose="02020603050405020304" pitchFamily="18" charset="0"/>
                <a:cs typeface="Times New Roman" panose="02020603050405020304" pitchFamily="18" charset="0"/>
              </a:rPr>
              <a:t>’: 0.1, ‘</a:t>
            </a:r>
            <a:r>
              <a:rPr lang="en-US" dirty="0" err="1">
                <a:latin typeface="Times New Roman" panose="02020603050405020304" pitchFamily="18" charset="0"/>
                <a:cs typeface="Times New Roman" panose="02020603050405020304" pitchFamily="18" charset="0"/>
              </a:rPr>
              <a:t>max_depth</a:t>
            </a:r>
            <a:r>
              <a:rPr lang="en-US" dirty="0">
                <a:latin typeface="Times New Roman" panose="02020603050405020304" pitchFamily="18" charset="0"/>
                <a:cs typeface="Times New Roman" panose="02020603050405020304" pitchFamily="18" charset="0"/>
              </a:rPr>
              <a:t>’: 5, and ’</a:t>
            </a:r>
            <a:r>
              <a:rPr lang="en-US" dirty="0" err="1">
                <a:latin typeface="Times New Roman" panose="02020603050405020304" pitchFamily="18" charset="0"/>
                <a:cs typeface="Times New Roman" panose="02020603050405020304" pitchFamily="18" charset="0"/>
              </a:rPr>
              <a:t>n_estimators</a:t>
            </a:r>
            <a:r>
              <a:rPr lang="en-US" dirty="0">
                <a:latin typeface="Times New Roman" panose="02020603050405020304" pitchFamily="18" charset="0"/>
                <a:cs typeface="Times New Roman" panose="02020603050405020304" pitchFamily="18" charset="0"/>
              </a:rPr>
              <a:t>’: 100. These optimized settings allowed the </a:t>
            </a:r>
            <a:r>
              <a:rPr lang="en-US" dirty="0" err="1">
                <a:latin typeface="Times New Roman" panose="02020603050405020304" pitchFamily="18" charset="0"/>
                <a:cs typeface="Times New Roman" panose="02020603050405020304" pitchFamily="18" charset="0"/>
              </a:rPr>
              <a:t>XGBoost</a:t>
            </a:r>
            <a:r>
              <a:rPr lang="en-US" dirty="0">
                <a:latin typeface="Times New Roman" panose="02020603050405020304" pitchFamily="18" charset="0"/>
                <a:cs typeface="Times New Roman" panose="02020603050405020304" pitchFamily="18" charset="0"/>
              </a:rPr>
              <a:t> model to achieve its highest performance when predicting the AQI. </a:t>
            </a:r>
          </a:p>
          <a:p>
            <a:pPr marL="285750" lvl="0" indent="-285750" algn="l" rtl="0">
              <a:lnSpc>
                <a:spcPct val="150000"/>
              </a:lnSpc>
              <a:spcBef>
                <a:spcPts val="0"/>
              </a:spcBef>
              <a:spcAft>
                <a:spcPts val="0"/>
              </a:spcAft>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723C9FBE-6389-2FE5-66BD-75304B4F2076}"/>
              </a:ext>
            </a:extLst>
          </p:cNvPr>
          <p:cNvPicPr>
            <a:picLocks noChangeAspect="1"/>
          </p:cNvPicPr>
          <p:nvPr/>
        </p:nvPicPr>
        <p:blipFill rotWithShape="1">
          <a:blip r:embed="rId4"/>
          <a:srcRect t="4887"/>
          <a:stretch/>
        </p:blipFill>
        <p:spPr>
          <a:xfrm>
            <a:off x="939629" y="3597677"/>
            <a:ext cx="7099472" cy="304532"/>
          </a:xfrm>
          <a:prstGeom prst="rect">
            <a:avLst/>
          </a:prstGeom>
          <a:effectLst/>
        </p:spPr>
      </p:pic>
      <p:pic>
        <p:nvPicPr>
          <p:cNvPr id="8" name="Picture 7">
            <a:extLst>
              <a:ext uri="{FF2B5EF4-FFF2-40B4-BE49-F238E27FC236}">
                <a16:creationId xmlns:a16="http://schemas.microsoft.com/office/drawing/2014/main" id="{41B2BA94-0018-0897-8D8C-87735F9DCC6A}"/>
              </a:ext>
            </a:extLst>
          </p:cNvPr>
          <p:cNvPicPr>
            <a:picLocks noChangeAspect="1"/>
          </p:cNvPicPr>
          <p:nvPr/>
        </p:nvPicPr>
        <p:blipFill>
          <a:blip r:embed="rId5"/>
          <a:stretch>
            <a:fillRect/>
          </a:stretch>
        </p:blipFill>
        <p:spPr>
          <a:xfrm>
            <a:off x="939629" y="3970519"/>
            <a:ext cx="7099472" cy="941875"/>
          </a:xfrm>
          <a:prstGeom prst="rect">
            <a:avLst/>
          </a:prstGeom>
          <a:effectLst/>
        </p:spPr>
      </p:pic>
    </p:spTree>
    <p:extLst>
      <p:ext uri="{BB962C8B-B14F-4D97-AF65-F5344CB8AC3E}">
        <p14:creationId xmlns:p14="http://schemas.microsoft.com/office/powerpoint/2010/main" val="16597483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77">
          <a:extLst>
            <a:ext uri="{FF2B5EF4-FFF2-40B4-BE49-F238E27FC236}">
              <a16:creationId xmlns:a16="http://schemas.microsoft.com/office/drawing/2014/main" id="{C35B0C7D-AD39-9019-4030-3C6EF94EAC79}"/>
            </a:ext>
          </a:extLst>
        </p:cNvPr>
        <p:cNvGrpSpPr/>
        <p:nvPr/>
      </p:nvGrpSpPr>
      <p:grpSpPr>
        <a:xfrm>
          <a:off x="0" y="0"/>
          <a:ext cx="0" cy="0"/>
          <a:chOff x="0" y="0"/>
          <a:chExt cx="0" cy="0"/>
        </a:xfrm>
      </p:grpSpPr>
      <p:pic>
        <p:nvPicPr>
          <p:cNvPr id="79" name="Google Shape;79;p16">
            <a:extLst>
              <a:ext uri="{FF2B5EF4-FFF2-40B4-BE49-F238E27FC236}">
                <a16:creationId xmlns:a16="http://schemas.microsoft.com/office/drawing/2014/main" id="{74B07C3E-BD73-80DE-CC5E-86323ADC92CC}"/>
              </a:ext>
            </a:extLst>
          </p:cNvPr>
          <p:cNvPicPr preferRelativeResize="0"/>
          <p:nvPr/>
        </p:nvPicPr>
        <p:blipFill rotWithShape="1">
          <a:blip r:embed="rId3">
            <a:alphaModFix/>
          </a:blip>
          <a:srcRect l="-2180" t="-10000" r="2180" b="10000"/>
          <a:stretch/>
        </p:blipFill>
        <p:spPr>
          <a:xfrm>
            <a:off x="6438600" y="-47150"/>
            <a:ext cx="2705400" cy="708915"/>
          </a:xfrm>
          <a:prstGeom prst="rect">
            <a:avLst/>
          </a:prstGeom>
          <a:noFill/>
          <a:ln>
            <a:noFill/>
          </a:ln>
        </p:spPr>
      </p:pic>
      <p:sp>
        <p:nvSpPr>
          <p:cNvPr id="2" name="Title 1">
            <a:extLst>
              <a:ext uri="{FF2B5EF4-FFF2-40B4-BE49-F238E27FC236}">
                <a16:creationId xmlns:a16="http://schemas.microsoft.com/office/drawing/2014/main" id="{495CCA2F-C6CF-1DC9-87EF-609CF72F05E2}"/>
              </a:ext>
            </a:extLst>
          </p:cNvPr>
          <p:cNvSpPr>
            <a:spLocks noGrp="1"/>
          </p:cNvSpPr>
          <p:nvPr>
            <p:ph type="title"/>
          </p:nvPr>
        </p:nvSpPr>
        <p:spPr>
          <a:xfrm>
            <a:off x="376088" y="307306"/>
            <a:ext cx="6224737" cy="1020979"/>
          </a:xfrm>
        </p:spPr>
        <p:txBody>
          <a:bodyPr>
            <a:noAutofit/>
          </a:bodyPr>
          <a:lstStyle/>
          <a:p>
            <a:r>
              <a:rPr lang="en-IN" b="1" dirty="0"/>
              <a:t>Module 2–</a:t>
            </a:r>
            <a:r>
              <a:rPr lang="en-IN" b="1" dirty="0" err="1"/>
              <a:t>XGBoost</a:t>
            </a:r>
            <a:r>
              <a:rPr lang="en-IN" b="1" dirty="0"/>
              <a:t> algorithm</a:t>
            </a:r>
          </a:p>
        </p:txBody>
      </p:sp>
      <p:sp>
        <p:nvSpPr>
          <p:cNvPr id="3" name="TextBox 2">
            <a:extLst>
              <a:ext uri="{FF2B5EF4-FFF2-40B4-BE49-F238E27FC236}">
                <a16:creationId xmlns:a16="http://schemas.microsoft.com/office/drawing/2014/main" id="{C2959168-8913-B373-2662-4C6047645BEA}"/>
              </a:ext>
            </a:extLst>
          </p:cNvPr>
          <p:cNvSpPr txBox="1"/>
          <p:nvPr/>
        </p:nvSpPr>
        <p:spPr>
          <a:xfrm>
            <a:off x="309120" y="945456"/>
            <a:ext cx="8823290" cy="1346331"/>
          </a:xfrm>
          <a:prstGeom prst="rect">
            <a:avLst/>
          </a:prstGeom>
          <a:noFill/>
        </p:spPr>
        <p:txBody>
          <a:bodyPr wrap="square">
            <a:spAutoFit/>
          </a:bodyPr>
          <a:lstStyle/>
          <a:p>
            <a:pPr marL="285750" lvl="0" indent="-285750" algn="l" rtl="0">
              <a:lnSpc>
                <a:spcPct val="150000"/>
              </a:lnSpc>
              <a:spcBef>
                <a:spcPts val="0"/>
              </a:spcBef>
              <a:spcAft>
                <a:spcPts val="0"/>
              </a:spcAft>
              <a:buFont typeface="Arial" panose="020B0604020202020204" pitchFamily="34" charset="0"/>
              <a:buChar char="•"/>
            </a:pPr>
            <a:r>
              <a:rPr lang="en-US" b="0" i="0" dirty="0" err="1">
                <a:solidFill>
                  <a:srgbClr val="222222"/>
                </a:solidFill>
                <a:effectLst/>
                <a:highlight>
                  <a:srgbClr val="FFFFFF"/>
                </a:highlight>
                <a:latin typeface="Times New Roman" panose="02020603050405020304" pitchFamily="18" charset="0"/>
                <a:cs typeface="Times New Roman" panose="02020603050405020304" pitchFamily="18" charset="0"/>
              </a:rPr>
              <a:t>XGBoost</a:t>
            </a:r>
            <a:r>
              <a:rPr lang="en-US" b="0" i="0" dirty="0">
                <a:solidFill>
                  <a:srgbClr val="222222"/>
                </a:solidFill>
                <a:effectLst/>
                <a:highlight>
                  <a:srgbClr val="FFFFFF"/>
                </a:highlight>
                <a:latin typeface="Times New Roman" panose="02020603050405020304" pitchFamily="18" charset="0"/>
                <a:cs typeface="Times New Roman" panose="02020603050405020304" pitchFamily="18" charset="0"/>
              </a:rPr>
              <a:t> is based on the principle of gradient boosting, which is an ensemble learning technique where weak learners (usually decision trees) are trained sequentially, with each tree learning from the errors of its predecessors.</a:t>
            </a:r>
          </a:p>
          <a:p>
            <a:pPr marL="285750" lvl="0" indent="-285750" algn="l" rtl="0">
              <a:lnSpc>
                <a:spcPct val="150000"/>
              </a:lnSpc>
              <a:spcBef>
                <a:spcPts val="0"/>
              </a:spcBef>
              <a:spcAft>
                <a:spcPts val="0"/>
              </a:spcAft>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lvl="0" indent="-285750" algn="l" rtl="0">
              <a:lnSpc>
                <a:spcPct val="150000"/>
              </a:lnSpc>
              <a:spcBef>
                <a:spcPts val="0"/>
              </a:spcBef>
              <a:spcAft>
                <a:spcPts val="0"/>
              </a:spcAft>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6FEC9AE3-A017-B825-CD7F-9D78F4F4F4CD}"/>
              </a:ext>
            </a:extLst>
          </p:cNvPr>
          <p:cNvPicPr>
            <a:picLocks noChangeAspect="1"/>
          </p:cNvPicPr>
          <p:nvPr/>
        </p:nvPicPr>
        <p:blipFill>
          <a:blip r:embed="rId4"/>
          <a:stretch>
            <a:fillRect/>
          </a:stretch>
        </p:blipFill>
        <p:spPr>
          <a:xfrm>
            <a:off x="4685409" y="1966435"/>
            <a:ext cx="4142397" cy="2496553"/>
          </a:xfrm>
          <a:prstGeom prst="rect">
            <a:avLst/>
          </a:prstGeom>
          <a:effectLst>
            <a:outerShdw blurRad="50800" dist="38100" dir="2700000" algn="tl" rotWithShape="0">
              <a:prstClr val="black">
                <a:alpha val="40000"/>
              </a:prstClr>
            </a:outerShdw>
          </a:effectLst>
        </p:spPr>
      </p:pic>
      <p:sp>
        <p:nvSpPr>
          <p:cNvPr id="7" name="TextBox 6">
            <a:extLst>
              <a:ext uri="{FF2B5EF4-FFF2-40B4-BE49-F238E27FC236}">
                <a16:creationId xmlns:a16="http://schemas.microsoft.com/office/drawing/2014/main" id="{E4F330B9-AC6C-D493-10BF-E227BFF171AC}"/>
              </a:ext>
            </a:extLst>
          </p:cNvPr>
          <p:cNvSpPr txBox="1"/>
          <p:nvPr/>
        </p:nvSpPr>
        <p:spPr>
          <a:xfrm>
            <a:off x="376088" y="1852613"/>
            <a:ext cx="4004718" cy="2888338"/>
          </a:xfrm>
          <a:prstGeom prst="rect">
            <a:avLst/>
          </a:prstGeom>
          <a:noFill/>
        </p:spPr>
        <p:txBody>
          <a:bodyPr wrap="square" rtlCol="0">
            <a:spAutoFit/>
          </a:bodyPr>
          <a:lstStyle/>
          <a:p>
            <a:pPr lvl="0" algn="l" rtl="0">
              <a:lnSpc>
                <a:spcPct val="150000"/>
              </a:lnSpc>
              <a:spcBef>
                <a:spcPts val="0"/>
              </a:spcBef>
              <a:spcAft>
                <a:spcPts val="0"/>
              </a:spcAft>
            </a:pPr>
            <a:r>
              <a:rPr lang="en-US" b="0" i="0" dirty="0">
                <a:solidFill>
                  <a:srgbClr val="222222"/>
                </a:solidFill>
                <a:effectLst/>
                <a:highlight>
                  <a:srgbClr val="FFFFFF"/>
                </a:highlight>
                <a:latin typeface="Merriweather" panose="00000500000000000000" pitchFamily="2" charset="0"/>
                <a:cs typeface="Times New Roman" panose="02020603050405020304" pitchFamily="18" charset="0"/>
              </a:rPr>
              <a:t>Let </a:t>
            </a:r>
            <a:r>
              <a:rPr lang="en-US" b="0" i="1" dirty="0">
                <a:solidFill>
                  <a:srgbClr val="222222"/>
                </a:solidFill>
                <a:effectLst/>
                <a:highlight>
                  <a:srgbClr val="FFFFFF"/>
                </a:highlight>
                <a:latin typeface="Merriweather" panose="00000500000000000000" pitchFamily="2" charset="0"/>
              </a:rPr>
              <a:t>b</a:t>
            </a:r>
            <a:r>
              <a:rPr lang="en-US" b="0" i="1" baseline="-25000" dirty="0">
                <a:solidFill>
                  <a:srgbClr val="222222"/>
                </a:solidFill>
                <a:effectLst/>
                <a:highlight>
                  <a:srgbClr val="FFFFFF"/>
                </a:highlight>
                <a:latin typeface="Merriweather" panose="00000500000000000000" pitchFamily="2" charset="0"/>
              </a:rPr>
              <a:t>k</a:t>
            </a:r>
            <a:r>
              <a:rPr lang="en-US" b="0" i="0" dirty="0">
                <a:solidFill>
                  <a:srgbClr val="222222"/>
                </a:solidFill>
                <a:effectLst/>
                <a:highlight>
                  <a:srgbClr val="FFFFFF"/>
                </a:highlight>
                <a:latin typeface="Merriweather" panose="00000500000000000000" pitchFamily="2" charset="0"/>
              </a:rPr>
              <a:t>(</a:t>
            </a:r>
            <a:r>
              <a:rPr lang="en-US" b="0" i="1" dirty="0">
                <a:solidFill>
                  <a:srgbClr val="222222"/>
                </a:solidFill>
                <a:effectLst/>
                <a:highlight>
                  <a:srgbClr val="FFFFFF"/>
                </a:highlight>
                <a:latin typeface="Merriweather" panose="00000500000000000000" pitchFamily="2" charset="0"/>
              </a:rPr>
              <a:t>x</a:t>
            </a:r>
            <a:r>
              <a:rPr lang="en-US" b="0" i="0" dirty="0">
                <a:solidFill>
                  <a:srgbClr val="222222"/>
                </a:solidFill>
                <a:effectLst/>
                <a:highlight>
                  <a:srgbClr val="FFFFFF"/>
                </a:highlight>
                <a:latin typeface="Merriweather" panose="00000500000000000000" pitchFamily="2" charset="0"/>
              </a:rPr>
              <a:t>) </a:t>
            </a:r>
            <a:r>
              <a:rPr lang="en-US" b="0" i="0" dirty="0">
                <a:solidFill>
                  <a:srgbClr val="222222"/>
                </a:solidFill>
                <a:effectLst/>
                <a:highlight>
                  <a:srgbClr val="FFFFFF"/>
                </a:highlight>
                <a:latin typeface="Merriweather" panose="00000500000000000000" pitchFamily="2" charset="0"/>
                <a:cs typeface="Times New Roman" panose="02020603050405020304" pitchFamily="18" charset="0"/>
              </a:rPr>
              <a:t>be a function, which is often addressed as a base learner. The additive model is thus the sum of base learners:</a:t>
            </a:r>
          </a:p>
          <a:p>
            <a:pPr marL="285750" lvl="0" indent="-285750" algn="l" rtl="0">
              <a:lnSpc>
                <a:spcPct val="150000"/>
              </a:lnSpc>
              <a:spcBef>
                <a:spcPts val="0"/>
              </a:spcBef>
              <a:spcAft>
                <a:spcPts val="0"/>
              </a:spcAft>
              <a:buFont typeface="Arial" panose="020B0604020202020204" pitchFamily="34" charset="0"/>
              <a:buChar char="•"/>
            </a:pPr>
            <a:endParaRPr lang="en-US" dirty="0">
              <a:solidFill>
                <a:srgbClr val="222222"/>
              </a:solidFill>
              <a:highlight>
                <a:srgbClr val="FFFFFF"/>
              </a:highlight>
              <a:latin typeface="Times New Roman" panose="02020603050405020304" pitchFamily="18" charset="0"/>
              <a:cs typeface="Times New Roman" panose="02020603050405020304" pitchFamily="18" charset="0"/>
            </a:endParaRPr>
          </a:p>
          <a:p>
            <a:pPr marL="285750" lvl="0" indent="-285750" algn="l" rtl="0">
              <a:lnSpc>
                <a:spcPct val="150000"/>
              </a:lnSpc>
              <a:spcBef>
                <a:spcPts val="0"/>
              </a:spcBef>
              <a:spcAft>
                <a:spcPts val="0"/>
              </a:spcAft>
              <a:buFont typeface="Arial" panose="020B0604020202020204" pitchFamily="34" charset="0"/>
              <a:buChar char="•"/>
            </a:pPr>
            <a:endParaRPr lang="en-US" dirty="0">
              <a:solidFill>
                <a:srgbClr val="222222"/>
              </a:solidFill>
              <a:highlight>
                <a:srgbClr val="FFFFFF"/>
              </a:highlight>
              <a:latin typeface="Times New Roman" panose="02020603050405020304" pitchFamily="18" charset="0"/>
              <a:cs typeface="Times New Roman" panose="02020603050405020304" pitchFamily="18" charset="0"/>
            </a:endParaRPr>
          </a:p>
          <a:p>
            <a:pPr marL="285750" lvl="0" indent="-285750" algn="l" rtl="0">
              <a:lnSpc>
                <a:spcPct val="150000"/>
              </a:lnSpc>
              <a:spcBef>
                <a:spcPts val="0"/>
              </a:spcBef>
              <a:spcAft>
                <a:spcPts val="0"/>
              </a:spcAft>
              <a:buFont typeface="Arial" panose="020B0604020202020204" pitchFamily="34" charset="0"/>
              <a:buChar char="•"/>
            </a:pPr>
            <a:endParaRPr lang="en-US" dirty="0">
              <a:solidFill>
                <a:srgbClr val="222222"/>
              </a:solidFill>
              <a:highlight>
                <a:srgbClr val="FFFFFF"/>
              </a:highlight>
              <a:latin typeface="Times New Roman" panose="02020603050405020304" pitchFamily="18" charset="0"/>
              <a:cs typeface="Times New Roman" panose="02020603050405020304" pitchFamily="18" charset="0"/>
            </a:endParaRPr>
          </a:p>
          <a:p>
            <a:pPr lvl="0" algn="l" rtl="0">
              <a:lnSpc>
                <a:spcPct val="150000"/>
              </a:lnSpc>
              <a:spcBef>
                <a:spcPts val="0"/>
              </a:spcBef>
              <a:spcAft>
                <a:spcPts val="0"/>
              </a:spcAft>
            </a:pPr>
            <a:r>
              <a:rPr lang="en-US" dirty="0">
                <a:latin typeface="Merriweather" panose="00000500000000000000" pitchFamily="2" charset="0"/>
                <a:cs typeface="Times New Roman" panose="02020603050405020304" pitchFamily="18" charset="0"/>
              </a:rPr>
              <a:t>for k = 1, 2, … M where M is the number of base learners.</a:t>
            </a:r>
          </a:p>
          <a:p>
            <a:endParaRPr lang="en-IN" dirty="0"/>
          </a:p>
        </p:txBody>
      </p:sp>
      <p:pic>
        <p:nvPicPr>
          <p:cNvPr id="10" name="Picture 9">
            <a:extLst>
              <a:ext uri="{FF2B5EF4-FFF2-40B4-BE49-F238E27FC236}">
                <a16:creationId xmlns:a16="http://schemas.microsoft.com/office/drawing/2014/main" id="{D2F8D98D-21AF-8B6A-A6AF-0DB43A177141}"/>
              </a:ext>
            </a:extLst>
          </p:cNvPr>
          <p:cNvPicPr>
            <a:picLocks noChangeAspect="1"/>
          </p:cNvPicPr>
          <p:nvPr/>
        </p:nvPicPr>
        <p:blipFill>
          <a:blip r:embed="rId5"/>
          <a:stretch>
            <a:fillRect/>
          </a:stretch>
        </p:blipFill>
        <p:spPr>
          <a:xfrm>
            <a:off x="1417071" y="3055762"/>
            <a:ext cx="1507104" cy="648676"/>
          </a:xfrm>
          <a:prstGeom prst="rect">
            <a:avLst/>
          </a:prstGeom>
        </p:spPr>
      </p:pic>
    </p:spTree>
    <p:extLst>
      <p:ext uri="{BB962C8B-B14F-4D97-AF65-F5344CB8AC3E}">
        <p14:creationId xmlns:p14="http://schemas.microsoft.com/office/powerpoint/2010/main" val="28593105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7">
          <a:extLst>
            <a:ext uri="{FF2B5EF4-FFF2-40B4-BE49-F238E27FC236}">
              <a16:creationId xmlns:a16="http://schemas.microsoft.com/office/drawing/2014/main" id="{C35B0C7D-AD39-9019-4030-3C6EF94EAC79}"/>
            </a:ext>
          </a:extLst>
        </p:cNvPr>
        <p:cNvGrpSpPr/>
        <p:nvPr/>
      </p:nvGrpSpPr>
      <p:grpSpPr>
        <a:xfrm>
          <a:off x="0" y="0"/>
          <a:ext cx="0" cy="0"/>
          <a:chOff x="0" y="0"/>
          <a:chExt cx="0" cy="0"/>
        </a:xfrm>
      </p:grpSpPr>
      <p:pic>
        <p:nvPicPr>
          <p:cNvPr id="79" name="Google Shape;79;p16">
            <a:extLst>
              <a:ext uri="{FF2B5EF4-FFF2-40B4-BE49-F238E27FC236}">
                <a16:creationId xmlns:a16="http://schemas.microsoft.com/office/drawing/2014/main" id="{74B07C3E-BD73-80DE-CC5E-86323ADC92CC}"/>
              </a:ext>
            </a:extLst>
          </p:cNvPr>
          <p:cNvPicPr preferRelativeResize="0"/>
          <p:nvPr/>
        </p:nvPicPr>
        <p:blipFill rotWithShape="1">
          <a:blip r:embed="rId3">
            <a:alphaModFix/>
          </a:blip>
          <a:srcRect l="-2180" t="-10000" r="2180" b="10000"/>
          <a:stretch/>
        </p:blipFill>
        <p:spPr>
          <a:xfrm>
            <a:off x="6438600" y="-47150"/>
            <a:ext cx="2705400" cy="708915"/>
          </a:xfrm>
          <a:prstGeom prst="rect">
            <a:avLst/>
          </a:prstGeom>
          <a:noFill/>
          <a:ln>
            <a:noFill/>
          </a:ln>
        </p:spPr>
      </p:pic>
      <p:sp>
        <p:nvSpPr>
          <p:cNvPr id="2" name="Title 1">
            <a:extLst>
              <a:ext uri="{FF2B5EF4-FFF2-40B4-BE49-F238E27FC236}">
                <a16:creationId xmlns:a16="http://schemas.microsoft.com/office/drawing/2014/main" id="{495CCA2F-C6CF-1DC9-87EF-609CF72F05E2}"/>
              </a:ext>
            </a:extLst>
          </p:cNvPr>
          <p:cNvSpPr>
            <a:spLocks noGrp="1"/>
          </p:cNvSpPr>
          <p:nvPr>
            <p:ph type="title"/>
          </p:nvPr>
        </p:nvSpPr>
        <p:spPr>
          <a:xfrm>
            <a:off x="376088" y="307306"/>
            <a:ext cx="6224737" cy="1020979"/>
          </a:xfrm>
        </p:spPr>
        <p:txBody>
          <a:bodyPr>
            <a:noAutofit/>
          </a:bodyPr>
          <a:lstStyle/>
          <a:p>
            <a:r>
              <a:rPr lang="en-IN" b="1" dirty="0"/>
              <a:t>Module 2 – Bagging Regressor</a:t>
            </a:r>
          </a:p>
        </p:txBody>
      </p:sp>
      <p:sp>
        <p:nvSpPr>
          <p:cNvPr id="3" name="TextBox 2">
            <a:extLst>
              <a:ext uri="{FF2B5EF4-FFF2-40B4-BE49-F238E27FC236}">
                <a16:creationId xmlns:a16="http://schemas.microsoft.com/office/drawing/2014/main" id="{C2959168-8913-B373-2662-4C6047645BEA}"/>
              </a:ext>
            </a:extLst>
          </p:cNvPr>
          <p:cNvSpPr txBox="1"/>
          <p:nvPr/>
        </p:nvSpPr>
        <p:spPr>
          <a:xfrm>
            <a:off x="691555" y="1051562"/>
            <a:ext cx="7947620" cy="2638992"/>
          </a:xfrm>
          <a:prstGeom prst="rect">
            <a:avLst/>
          </a:prstGeom>
          <a:noFill/>
        </p:spPr>
        <p:txBody>
          <a:bodyPr wrap="square">
            <a:spAutoFit/>
          </a:bodyPr>
          <a:lstStyle/>
          <a:p>
            <a:pPr marL="285750" lvl="0" indent="-285750" algn="l" rtl="0">
              <a:lnSpc>
                <a:spcPct val="150000"/>
              </a:lnSpc>
              <a:spcBef>
                <a:spcPts val="0"/>
              </a:spcBef>
              <a:spcAft>
                <a:spcPts val="0"/>
              </a:spcAf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Bagging regressor, short for Bootstrap Aggregating regressor, is an ensemble learning technique where multiple regression models are trained on random subsets of the training data with replacement, and their predictions are aggregated to improve overall prediction accuracy and reduce overfitting.</a:t>
            </a:r>
          </a:p>
          <a:p>
            <a:pPr marL="285750" lvl="0" indent="-285750" algn="l" rtl="0">
              <a:lnSpc>
                <a:spcPct val="150000"/>
              </a:lnSpc>
              <a:spcBef>
                <a:spcPts val="0"/>
              </a:spcBef>
              <a:spcAft>
                <a:spcPts val="0"/>
              </a:spcAf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Import the necessary classes from the scikit-learn library, including the Bagging Regressor class, and </a:t>
            </a:r>
            <a:r>
              <a:rPr lang="en-US" dirty="0" err="1">
                <a:latin typeface="Times New Roman" panose="02020603050405020304" pitchFamily="18" charset="0"/>
                <a:cs typeface="Times New Roman" panose="02020603050405020304" pitchFamily="18" charset="0"/>
              </a:rPr>
              <a:t>Kfold</a:t>
            </a:r>
            <a:r>
              <a:rPr lang="en-US" dirty="0">
                <a:latin typeface="Times New Roman" panose="02020603050405020304" pitchFamily="18" charset="0"/>
                <a:cs typeface="Times New Roman" panose="02020603050405020304" pitchFamily="18" charset="0"/>
              </a:rPr>
              <a:t> classes and </a:t>
            </a:r>
            <a:r>
              <a:rPr lang="en-US" dirty="0" err="1">
                <a:latin typeface="Times New Roman" panose="02020603050405020304" pitchFamily="18" charset="0"/>
                <a:cs typeface="Times New Roman" panose="02020603050405020304" pitchFamily="18" charset="0"/>
              </a:rPr>
              <a:t>GridSearchCV</a:t>
            </a:r>
            <a:r>
              <a:rPr lang="en-US" dirty="0">
                <a:latin typeface="Times New Roman" panose="02020603050405020304" pitchFamily="18" charset="0"/>
                <a:cs typeface="Times New Roman" panose="02020603050405020304" pitchFamily="18" charset="0"/>
              </a:rPr>
              <a:t> for cross-validation and hyperparameter tuning respectively.</a:t>
            </a:r>
          </a:p>
          <a:p>
            <a:pPr marL="285750" lvl="0" indent="-285750" algn="l" rtl="0">
              <a:lnSpc>
                <a:spcPct val="150000"/>
              </a:lnSpc>
              <a:spcBef>
                <a:spcPts val="0"/>
              </a:spcBef>
              <a:spcAft>
                <a:spcPts val="0"/>
              </a:spcAf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The best hyperparameters are found to be ‘</a:t>
            </a:r>
            <a:r>
              <a:rPr lang="en-US" dirty="0" err="1">
                <a:latin typeface="Times New Roman" panose="02020603050405020304" pitchFamily="18" charset="0"/>
                <a:cs typeface="Times New Roman" panose="02020603050405020304" pitchFamily="18" charset="0"/>
              </a:rPr>
              <a:t>n_estimators</a:t>
            </a:r>
            <a:r>
              <a:rPr lang="en-US" dirty="0">
                <a:latin typeface="Times New Roman" panose="02020603050405020304" pitchFamily="18" charset="0"/>
                <a:cs typeface="Times New Roman" panose="02020603050405020304" pitchFamily="18" charset="0"/>
              </a:rPr>
              <a:t>’: 300 and ’</a:t>
            </a:r>
            <a:r>
              <a:rPr lang="en-US" dirty="0" err="1">
                <a:latin typeface="Times New Roman" panose="02020603050405020304" pitchFamily="18" charset="0"/>
                <a:cs typeface="Times New Roman" panose="02020603050405020304" pitchFamily="18" charset="0"/>
              </a:rPr>
              <a:t>max_samples</a:t>
            </a:r>
            <a:r>
              <a:rPr lang="en-US" dirty="0">
                <a:latin typeface="Times New Roman" panose="02020603050405020304" pitchFamily="18" charset="0"/>
                <a:cs typeface="Times New Roman" panose="02020603050405020304" pitchFamily="18" charset="0"/>
              </a:rPr>
              <a:t>’: 0.9 .Finally, the bagging regression model is used to predict the target variable on the test set, and its efficacy is assessed.</a:t>
            </a:r>
          </a:p>
          <a:p>
            <a:pPr marL="285750" lvl="0" indent="-285750" algn="l" rtl="0">
              <a:lnSpc>
                <a:spcPct val="150000"/>
              </a:lnSpc>
              <a:spcBef>
                <a:spcPts val="0"/>
              </a:spcBef>
              <a:spcAft>
                <a:spcPts val="0"/>
              </a:spcAft>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E1E12763-AF56-B106-8E88-47510D6285D5}"/>
              </a:ext>
            </a:extLst>
          </p:cNvPr>
          <p:cNvPicPr>
            <a:picLocks noChangeAspect="1"/>
          </p:cNvPicPr>
          <p:nvPr/>
        </p:nvPicPr>
        <p:blipFill rotWithShape="1">
          <a:blip r:embed="rId4"/>
          <a:srcRect t="8346"/>
          <a:stretch/>
        </p:blipFill>
        <p:spPr>
          <a:xfrm>
            <a:off x="1099226" y="3448051"/>
            <a:ext cx="6382573" cy="299845"/>
          </a:xfrm>
          <a:prstGeom prst="rect">
            <a:avLst/>
          </a:prstGeom>
          <a:effectLst/>
        </p:spPr>
      </p:pic>
      <p:pic>
        <p:nvPicPr>
          <p:cNvPr id="8" name="Picture 7">
            <a:extLst>
              <a:ext uri="{FF2B5EF4-FFF2-40B4-BE49-F238E27FC236}">
                <a16:creationId xmlns:a16="http://schemas.microsoft.com/office/drawing/2014/main" id="{9B7CC44A-E017-2035-89F2-6746F49AD15A}"/>
              </a:ext>
            </a:extLst>
          </p:cNvPr>
          <p:cNvPicPr>
            <a:picLocks noChangeAspect="1"/>
          </p:cNvPicPr>
          <p:nvPr/>
        </p:nvPicPr>
        <p:blipFill>
          <a:blip r:embed="rId5"/>
          <a:stretch>
            <a:fillRect/>
          </a:stretch>
        </p:blipFill>
        <p:spPr>
          <a:xfrm>
            <a:off x="1099226" y="3824288"/>
            <a:ext cx="6382573" cy="1142345"/>
          </a:xfrm>
          <a:prstGeom prst="rect">
            <a:avLst/>
          </a:prstGeom>
          <a:effectLst/>
        </p:spPr>
      </p:pic>
    </p:spTree>
    <p:extLst>
      <p:ext uri="{BB962C8B-B14F-4D97-AF65-F5344CB8AC3E}">
        <p14:creationId xmlns:p14="http://schemas.microsoft.com/office/powerpoint/2010/main" val="16156144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7">
          <a:extLst>
            <a:ext uri="{FF2B5EF4-FFF2-40B4-BE49-F238E27FC236}">
              <a16:creationId xmlns:a16="http://schemas.microsoft.com/office/drawing/2014/main" id="{C35B0C7D-AD39-9019-4030-3C6EF94EAC79}"/>
            </a:ext>
          </a:extLst>
        </p:cNvPr>
        <p:cNvGrpSpPr/>
        <p:nvPr/>
      </p:nvGrpSpPr>
      <p:grpSpPr>
        <a:xfrm>
          <a:off x="0" y="0"/>
          <a:ext cx="0" cy="0"/>
          <a:chOff x="0" y="0"/>
          <a:chExt cx="0" cy="0"/>
        </a:xfrm>
      </p:grpSpPr>
      <p:pic>
        <p:nvPicPr>
          <p:cNvPr id="79" name="Google Shape;79;p16">
            <a:extLst>
              <a:ext uri="{FF2B5EF4-FFF2-40B4-BE49-F238E27FC236}">
                <a16:creationId xmlns:a16="http://schemas.microsoft.com/office/drawing/2014/main" id="{74B07C3E-BD73-80DE-CC5E-86323ADC92CC}"/>
              </a:ext>
            </a:extLst>
          </p:cNvPr>
          <p:cNvPicPr preferRelativeResize="0"/>
          <p:nvPr/>
        </p:nvPicPr>
        <p:blipFill rotWithShape="1">
          <a:blip r:embed="rId3">
            <a:alphaModFix/>
          </a:blip>
          <a:srcRect l="-2180" t="-10000" r="2180" b="10000"/>
          <a:stretch/>
        </p:blipFill>
        <p:spPr>
          <a:xfrm>
            <a:off x="6438600" y="-47150"/>
            <a:ext cx="2705400" cy="708915"/>
          </a:xfrm>
          <a:prstGeom prst="rect">
            <a:avLst/>
          </a:prstGeom>
          <a:noFill/>
          <a:ln>
            <a:noFill/>
          </a:ln>
        </p:spPr>
      </p:pic>
      <p:sp>
        <p:nvSpPr>
          <p:cNvPr id="2" name="Title 1">
            <a:extLst>
              <a:ext uri="{FF2B5EF4-FFF2-40B4-BE49-F238E27FC236}">
                <a16:creationId xmlns:a16="http://schemas.microsoft.com/office/drawing/2014/main" id="{495CCA2F-C6CF-1DC9-87EF-609CF72F05E2}"/>
              </a:ext>
            </a:extLst>
          </p:cNvPr>
          <p:cNvSpPr>
            <a:spLocks noGrp="1"/>
          </p:cNvSpPr>
          <p:nvPr>
            <p:ph type="title"/>
          </p:nvPr>
        </p:nvSpPr>
        <p:spPr>
          <a:xfrm>
            <a:off x="376088" y="307306"/>
            <a:ext cx="6224737" cy="1020979"/>
          </a:xfrm>
        </p:spPr>
        <p:txBody>
          <a:bodyPr>
            <a:noAutofit/>
          </a:bodyPr>
          <a:lstStyle/>
          <a:p>
            <a:r>
              <a:rPr lang="en-IN" b="1" dirty="0"/>
              <a:t>Module 2–Bagging Regressor algo</a:t>
            </a:r>
          </a:p>
        </p:txBody>
      </p:sp>
      <p:pic>
        <p:nvPicPr>
          <p:cNvPr id="4" name="Picture 3">
            <a:extLst>
              <a:ext uri="{FF2B5EF4-FFF2-40B4-BE49-F238E27FC236}">
                <a16:creationId xmlns:a16="http://schemas.microsoft.com/office/drawing/2014/main" id="{8F2E9D50-AAA6-1EF9-CAD7-FABAC19ABBBE}"/>
              </a:ext>
            </a:extLst>
          </p:cNvPr>
          <p:cNvPicPr>
            <a:picLocks noChangeAspect="1"/>
          </p:cNvPicPr>
          <p:nvPr/>
        </p:nvPicPr>
        <p:blipFill>
          <a:blip r:embed="rId4"/>
          <a:stretch>
            <a:fillRect/>
          </a:stretch>
        </p:blipFill>
        <p:spPr>
          <a:xfrm>
            <a:off x="671512" y="1180903"/>
            <a:ext cx="4394754" cy="2029562"/>
          </a:xfrm>
          <a:prstGeom prst="rect">
            <a:avLst/>
          </a:prstGeom>
          <a:effectLst/>
        </p:spPr>
      </p:pic>
      <p:sp>
        <p:nvSpPr>
          <p:cNvPr id="6" name="TextBox 5">
            <a:extLst>
              <a:ext uri="{FF2B5EF4-FFF2-40B4-BE49-F238E27FC236}">
                <a16:creationId xmlns:a16="http://schemas.microsoft.com/office/drawing/2014/main" id="{2F2C8F4F-C3DB-C610-90B5-82E9ABBBACF2}"/>
              </a:ext>
            </a:extLst>
          </p:cNvPr>
          <p:cNvSpPr txBox="1"/>
          <p:nvPr/>
        </p:nvSpPr>
        <p:spPr>
          <a:xfrm>
            <a:off x="876300" y="3762375"/>
            <a:ext cx="7024688" cy="954107"/>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A Bagging Regressor works by training multiple base regressors on different subsets of the training data and averaging their predictions to improve accuracy and robustness. It reduces variance, improves generalization, and enhances robustness by combining the predictions of individual models.</a:t>
            </a:r>
            <a:endParaRPr lang="en-IN" dirty="0">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A237FFB4-4139-6D14-813E-3D16FD3A70CE}"/>
              </a:ext>
            </a:extLst>
          </p:cNvPr>
          <p:cNvPicPr>
            <a:picLocks noChangeAspect="1"/>
          </p:cNvPicPr>
          <p:nvPr/>
        </p:nvPicPr>
        <p:blipFill>
          <a:blip r:embed="rId5"/>
          <a:stretch>
            <a:fillRect/>
          </a:stretch>
        </p:blipFill>
        <p:spPr>
          <a:xfrm>
            <a:off x="5438775" y="1180903"/>
            <a:ext cx="3362822" cy="2029562"/>
          </a:xfrm>
          <a:prstGeom prst="rect">
            <a:avLst/>
          </a:prstGeom>
          <a:effectLst/>
        </p:spPr>
      </p:pic>
    </p:spTree>
    <p:extLst>
      <p:ext uri="{BB962C8B-B14F-4D97-AF65-F5344CB8AC3E}">
        <p14:creationId xmlns:p14="http://schemas.microsoft.com/office/powerpoint/2010/main" val="38294821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77">
          <a:extLst>
            <a:ext uri="{FF2B5EF4-FFF2-40B4-BE49-F238E27FC236}">
              <a16:creationId xmlns:a16="http://schemas.microsoft.com/office/drawing/2014/main" id="{C35B0C7D-AD39-9019-4030-3C6EF94EAC79}"/>
            </a:ext>
          </a:extLst>
        </p:cNvPr>
        <p:cNvGrpSpPr/>
        <p:nvPr/>
      </p:nvGrpSpPr>
      <p:grpSpPr>
        <a:xfrm>
          <a:off x="0" y="0"/>
          <a:ext cx="0" cy="0"/>
          <a:chOff x="0" y="0"/>
          <a:chExt cx="0" cy="0"/>
        </a:xfrm>
      </p:grpSpPr>
      <p:pic>
        <p:nvPicPr>
          <p:cNvPr id="79" name="Google Shape;79;p16">
            <a:extLst>
              <a:ext uri="{FF2B5EF4-FFF2-40B4-BE49-F238E27FC236}">
                <a16:creationId xmlns:a16="http://schemas.microsoft.com/office/drawing/2014/main" id="{74B07C3E-BD73-80DE-CC5E-86323ADC92CC}"/>
              </a:ext>
            </a:extLst>
          </p:cNvPr>
          <p:cNvPicPr preferRelativeResize="0"/>
          <p:nvPr/>
        </p:nvPicPr>
        <p:blipFill rotWithShape="1">
          <a:blip r:embed="rId3">
            <a:alphaModFix/>
          </a:blip>
          <a:srcRect l="-2180" t="-10000" r="2180" b="10000"/>
          <a:stretch/>
        </p:blipFill>
        <p:spPr>
          <a:xfrm>
            <a:off x="6438600" y="-47150"/>
            <a:ext cx="2705400" cy="708915"/>
          </a:xfrm>
          <a:prstGeom prst="rect">
            <a:avLst/>
          </a:prstGeom>
          <a:noFill/>
          <a:ln>
            <a:noFill/>
          </a:ln>
        </p:spPr>
      </p:pic>
      <p:sp>
        <p:nvSpPr>
          <p:cNvPr id="2" name="Title 1">
            <a:extLst>
              <a:ext uri="{FF2B5EF4-FFF2-40B4-BE49-F238E27FC236}">
                <a16:creationId xmlns:a16="http://schemas.microsoft.com/office/drawing/2014/main" id="{495CCA2F-C6CF-1DC9-87EF-609CF72F05E2}"/>
              </a:ext>
            </a:extLst>
          </p:cNvPr>
          <p:cNvSpPr>
            <a:spLocks noGrp="1"/>
          </p:cNvSpPr>
          <p:nvPr>
            <p:ph type="title"/>
          </p:nvPr>
        </p:nvSpPr>
        <p:spPr>
          <a:xfrm>
            <a:off x="376088" y="307306"/>
            <a:ext cx="6224737" cy="1020979"/>
          </a:xfrm>
        </p:spPr>
        <p:txBody>
          <a:bodyPr>
            <a:noAutofit/>
          </a:bodyPr>
          <a:lstStyle/>
          <a:p>
            <a:r>
              <a:rPr lang="en-IN" b="1" dirty="0"/>
              <a:t>Module 2 – </a:t>
            </a:r>
            <a:r>
              <a:rPr lang="en-IN" b="1" dirty="0" err="1"/>
              <a:t>LightGBM</a:t>
            </a:r>
            <a:r>
              <a:rPr lang="en-IN" b="1" dirty="0"/>
              <a:t> Regressor</a:t>
            </a:r>
          </a:p>
        </p:txBody>
      </p:sp>
      <p:sp>
        <p:nvSpPr>
          <p:cNvPr id="3" name="TextBox 2">
            <a:extLst>
              <a:ext uri="{FF2B5EF4-FFF2-40B4-BE49-F238E27FC236}">
                <a16:creationId xmlns:a16="http://schemas.microsoft.com/office/drawing/2014/main" id="{C2959168-8913-B373-2662-4C6047645BEA}"/>
              </a:ext>
            </a:extLst>
          </p:cNvPr>
          <p:cNvSpPr txBox="1"/>
          <p:nvPr/>
        </p:nvSpPr>
        <p:spPr>
          <a:xfrm>
            <a:off x="691555" y="1051562"/>
            <a:ext cx="7947620" cy="2315827"/>
          </a:xfrm>
          <a:prstGeom prst="rect">
            <a:avLst/>
          </a:prstGeom>
          <a:noFill/>
        </p:spPr>
        <p:txBody>
          <a:bodyPr wrap="square">
            <a:spAutoFit/>
          </a:bodyPr>
          <a:lstStyle/>
          <a:p>
            <a:pPr marL="285750" lvl="0" indent="-285750" algn="l" rtl="0">
              <a:lnSpc>
                <a:spcPct val="150000"/>
              </a:lnSpc>
              <a:spcBef>
                <a:spcPts val="0"/>
              </a:spcBef>
              <a:spcAft>
                <a:spcPts val="0"/>
              </a:spcAf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LGBM Regressor stands for </a:t>
            </a:r>
            <a:r>
              <a:rPr lang="en-US" dirty="0" err="1">
                <a:latin typeface="Times New Roman" panose="02020603050405020304" pitchFamily="18" charset="0"/>
                <a:cs typeface="Times New Roman" panose="02020603050405020304" pitchFamily="18" charset="0"/>
              </a:rPr>
              <a:t>LightGBM</a:t>
            </a:r>
            <a:r>
              <a:rPr lang="en-US" dirty="0">
                <a:latin typeface="Times New Roman" panose="02020603050405020304" pitchFamily="18" charset="0"/>
                <a:cs typeface="Times New Roman" panose="02020603050405020304" pitchFamily="18" charset="0"/>
              </a:rPr>
              <a:t> Regressor, which is a gradient boosting framework that uses tree-based learning algorithms. It's designed to be efficient and scalable, particularly for large datasets.</a:t>
            </a:r>
          </a:p>
          <a:p>
            <a:pPr marL="285750" lvl="0" indent="-285750" algn="l" rtl="0">
              <a:lnSpc>
                <a:spcPct val="150000"/>
              </a:lnSpc>
              <a:spcBef>
                <a:spcPts val="0"/>
              </a:spcBef>
              <a:spcAft>
                <a:spcPts val="0"/>
              </a:spcAft>
              <a:buFont typeface="Arial" panose="020B0604020202020204" pitchFamily="34" charset="0"/>
              <a:buChar char="•"/>
            </a:pPr>
            <a:r>
              <a:rPr lang="en-US" dirty="0" err="1">
                <a:latin typeface="Times New Roman" panose="02020603050405020304" pitchFamily="18" charset="0"/>
                <a:cs typeface="Times New Roman" panose="02020603050405020304" pitchFamily="18" charset="0"/>
              </a:rPr>
              <a:t>LightGBM</a:t>
            </a:r>
            <a:r>
              <a:rPr lang="en-US" dirty="0">
                <a:latin typeface="Times New Roman" panose="02020603050405020304" pitchFamily="18" charset="0"/>
                <a:cs typeface="Times New Roman" panose="02020603050405020304" pitchFamily="18" charset="0"/>
              </a:rPr>
              <a:t> supports L1 and L2 regularization, allowing for better control of model complexity and preventing overfitting. From </a:t>
            </a:r>
            <a:r>
              <a:rPr lang="en-US" dirty="0" err="1">
                <a:latin typeface="Times New Roman" panose="02020603050405020304" pitchFamily="18" charset="0"/>
                <a:cs typeface="Times New Roman" panose="02020603050405020304" pitchFamily="18" charset="0"/>
              </a:rPr>
              <a:t>LightGBM</a:t>
            </a:r>
            <a:r>
              <a:rPr lang="en-US" dirty="0">
                <a:latin typeface="Times New Roman" panose="02020603050405020304" pitchFamily="18" charset="0"/>
                <a:cs typeface="Times New Roman" panose="02020603050405020304" pitchFamily="18" charset="0"/>
              </a:rPr>
              <a:t> library, we import the necessary </a:t>
            </a:r>
            <a:r>
              <a:rPr lang="en-US" dirty="0" err="1">
                <a:latin typeface="Times New Roman" panose="02020603050405020304" pitchFamily="18" charset="0"/>
                <a:cs typeface="Times New Roman" panose="02020603050405020304" pitchFamily="18" charset="0"/>
              </a:rPr>
              <a:t>LGBMRegressor</a:t>
            </a:r>
            <a:r>
              <a:rPr lang="en-US" dirty="0">
                <a:latin typeface="Times New Roman" panose="02020603050405020304" pitchFamily="18" charset="0"/>
                <a:cs typeface="Times New Roman" panose="02020603050405020304" pitchFamily="18" charset="0"/>
              </a:rPr>
              <a:t> class.</a:t>
            </a:r>
          </a:p>
          <a:p>
            <a:pPr marL="285750" lvl="0" indent="-285750" algn="l" rtl="0">
              <a:lnSpc>
                <a:spcPct val="150000"/>
              </a:lnSpc>
              <a:spcBef>
                <a:spcPts val="0"/>
              </a:spcBef>
              <a:spcAft>
                <a:spcPts val="0"/>
              </a:spcAf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Finally, we use the best hyper parameters found by the grid search (i.e., ‘</a:t>
            </a:r>
            <a:r>
              <a:rPr lang="en-US" dirty="0" err="1">
                <a:latin typeface="Times New Roman" panose="02020603050405020304" pitchFamily="18" charset="0"/>
                <a:cs typeface="Times New Roman" panose="02020603050405020304" pitchFamily="18" charset="0"/>
              </a:rPr>
              <a:t>learning_rate</a:t>
            </a:r>
            <a:r>
              <a:rPr lang="en-US" dirty="0">
                <a:latin typeface="Times New Roman" panose="02020603050405020304" pitchFamily="18" charset="0"/>
                <a:cs typeface="Times New Roman" panose="02020603050405020304" pitchFamily="18" charset="0"/>
              </a:rPr>
              <a:t>’: 0.1, ‘</a:t>
            </a:r>
            <a:r>
              <a:rPr lang="en-US" dirty="0" err="1">
                <a:latin typeface="Times New Roman" panose="02020603050405020304" pitchFamily="18" charset="0"/>
                <a:cs typeface="Times New Roman" panose="02020603050405020304" pitchFamily="18" charset="0"/>
              </a:rPr>
              <a:t>max_depth</a:t>
            </a:r>
            <a:r>
              <a:rPr lang="en-US" dirty="0">
                <a:latin typeface="Times New Roman" panose="02020603050405020304" pitchFamily="18" charset="0"/>
                <a:cs typeface="Times New Roman" panose="02020603050405020304" pitchFamily="18" charset="0"/>
              </a:rPr>
              <a:t>’: 7, ‘</a:t>
            </a:r>
            <a:r>
              <a:rPr lang="en-US" dirty="0" err="1">
                <a:latin typeface="Times New Roman" panose="02020603050405020304" pitchFamily="18" charset="0"/>
                <a:cs typeface="Times New Roman" panose="02020603050405020304" pitchFamily="18" charset="0"/>
              </a:rPr>
              <a:t>n_estimators</a:t>
            </a:r>
            <a:r>
              <a:rPr lang="en-US" dirty="0">
                <a:latin typeface="Times New Roman" panose="02020603050405020304" pitchFamily="18" charset="0"/>
                <a:cs typeface="Times New Roman" panose="02020603050405020304" pitchFamily="18" charset="0"/>
              </a:rPr>
              <a:t>’: 50, ‘</a:t>
            </a:r>
            <a:r>
              <a:rPr lang="en-US" dirty="0" err="1">
                <a:latin typeface="Times New Roman" panose="02020603050405020304" pitchFamily="18" charset="0"/>
                <a:cs typeface="Times New Roman" panose="02020603050405020304" pitchFamily="18" charset="0"/>
              </a:rPr>
              <a:t>num_leaves</a:t>
            </a:r>
            <a:r>
              <a:rPr lang="en-US" dirty="0">
                <a:latin typeface="Times New Roman" panose="02020603050405020304" pitchFamily="18" charset="0"/>
                <a:cs typeface="Times New Roman" panose="02020603050405020304" pitchFamily="18" charset="0"/>
              </a:rPr>
              <a:t>’: 31) to create the final model.</a:t>
            </a:r>
          </a:p>
          <a:p>
            <a:pPr marL="285750" lvl="0" indent="-285750" algn="l" rtl="0">
              <a:lnSpc>
                <a:spcPct val="150000"/>
              </a:lnSpc>
              <a:spcBef>
                <a:spcPts val="0"/>
              </a:spcBef>
              <a:spcAft>
                <a:spcPts val="0"/>
              </a:spcAft>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A643737F-4737-50EE-AF80-F4DD72D1082E}"/>
              </a:ext>
            </a:extLst>
          </p:cNvPr>
          <p:cNvPicPr>
            <a:picLocks noChangeAspect="1"/>
          </p:cNvPicPr>
          <p:nvPr/>
        </p:nvPicPr>
        <p:blipFill>
          <a:blip r:embed="rId4"/>
          <a:stretch>
            <a:fillRect/>
          </a:stretch>
        </p:blipFill>
        <p:spPr>
          <a:xfrm>
            <a:off x="890748" y="3095524"/>
            <a:ext cx="7008534" cy="271865"/>
          </a:xfrm>
          <a:prstGeom prst="rect">
            <a:avLst/>
          </a:prstGeom>
        </p:spPr>
      </p:pic>
      <p:pic>
        <p:nvPicPr>
          <p:cNvPr id="9" name="Picture 8">
            <a:extLst>
              <a:ext uri="{FF2B5EF4-FFF2-40B4-BE49-F238E27FC236}">
                <a16:creationId xmlns:a16="http://schemas.microsoft.com/office/drawing/2014/main" id="{2F375E29-3EF7-2762-DED1-BEC6B1B1ADE7}"/>
              </a:ext>
            </a:extLst>
          </p:cNvPr>
          <p:cNvPicPr>
            <a:picLocks noChangeAspect="1"/>
          </p:cNvPicPr>
          <p:nvPr/>
        </p:nvPicPr>
        <p:blipFill>
          <a:blip r:embed="rId5"/>
          <a:stretch>
            <a:fillRect/>
          </a:stretch>
        </p:blipFill>
        <p:spPr>
          <a:xfrm>
            <a:off x="865430" y="3471257"/>
            <a:ext cx="6849820" cy="725805"/>
          </a:xfrm>
          <a:prstGeom prst="rect">
            <a:avLst/>
          </a:prstGeom>
        </p:spPr>
      </p:pic>
      <p:pic>
        <p:nvPicPr>
          <p:cNvPr id="14" name="Picture 13">
            <a:extLst>
              <a:ext uri="{FF2B5EF4-FFF2-40B4-BE49-F238E27FC236}">
                <a16:creationId xmlns:a16="http://schemas.microsoft.com/office/drawing/2014/main" id="{84DBC241-45AA-8322-1344-85F2114922A4}"/>
              </a:ext>
            </a:extLst>
          </p:cNvPr>
          <p:cNvPicPr>
            <a:picLocks noChangeAspect="1"/>
          </p:cNvPicPr>
          <p:nvPr/>
        </p:nvPicPr>
        <p:blipFill>
          <a:blip r:embed="rId6"/>
          <a:stretch>
            <a:fillRect/>
          </a:stretch>
        </p:blipFill>
        <p:spPr>
          <a:xfrm>
            <a:off x="890747" y="4226146"/>
            <a:ext cx="6753065" cy="849656"/>
          </a:xfrm>
          <a:prstGeom prst="rect">
            <a:avLst/>
          </a:prstGeom>
        </p:spPr>
      </p:pic>
    </p:spTree>
    <p:extLst>
      <p:ext uri="{BB962C8B-B14F-4D97-AF65-F5344CB8AC3E}">
        <p14:creationId xmlns:p14="http://schemas.microsoft.com/office/powerpoint/2010/main" val="29123017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77">
          <a:extLst>
            <a:ext uri="{FF2B5EF4-FFF2-40B4-BE49-F238E27FC236}">
              <a16:creationId xmlns:a16="http://schemas.microsoft.com/office/drawing/2014/main" id="{C35B0C7D-AD39-9019-4030-3C6EF94EAC79}"/>
            </a:ext>
          </a:extLst>
        </p:cNvPr>
        <p:cNvGrpSpPr/>
        <p:nvPr/>
      </p:nvGrpSpPr>
      <p:grpSpPr>
        <a:xfrm>
          <a:off x="0" y="0"/>
          <a:ext cx="0" cy="0"/>
          <a:chOff x="0" y="0"/>
          <a:chExt cx="0" cy="0"/>
        </a:xfrm>
      </p:grpSpPr>
      <p:pic>
        <p:nvPicPr>
          <p:cNvPr id="79" name="Google Shape;79;p16">
            <a:extLst>
              <a:ext uri="{FF2B5EF4-FFF2-40B4-BE49-F238E27FC236}">
                <a16:creationId xmlns:a16="http://schemas.microsoft.com/office/drawing/2014/main" id="{74B07C3E-BD73-80DE-CC5E-86323ADC92CC}"/>
              </a:ext>
            </a:extLst>
          </p:cNvPr>
          <p:cNvPicPr preferRelativeResize="0"/>
          <p:nvPr/>
        </p:nvPicPr>
        <p:blipFill rotWithShape="1">
          <a:blip r:embed="rId3">
            <a:alphaModFix/>
          </a:blip>
          <a:srcRect l="-2180" t="-10000" r="2180" b="10000"/>
          <a:stretch/>
        </p:blipFill>
        <p:spPr>
          <a:xfrm>
            <a:off x="6438600" y="-47150"/>
            <a:ext cx="2705400" cy="708915"/>
          </a:xfrm>
          <a:prstGeom prst="rect">
            <a:avLst/>
          </a:prstGeom>
          <a:noFill/>
          <a:ln>
            <a:noFill/>
          </a:ln>
        </p:spPr>
      </p:pic>
      <p:sp>
        <p:nvSpPr>
          <p:cNvPr id="2" name="Title 1">
            <a:extLst>
              <a:ext uri="{FF2B5EF4-FFF2-40B4-BE49-F238E27FC236}">
                <a16:creationId xmlns:a16="http://schemas.microsoft.com/office/drawing/2014/main" id="{495CCA2F-C6CF-1DC9-87EF-609CF72F05E2}"/>
              </a:ext>
            </a:extLst>
          </p:cNvPr>
          <p:cNvSpPr>
            <a:spLocks noGrp="1"/>
          </p:cNvSpPr>
          <p:nvPr>
            <p:ph type="title"/>
          </p:nvPr>
        </p:nvSpPr>
        <p:spPr>
          <a:xfrm>
            <a:off x="376088" y="307306"/>
            <a:ext cx="6224737" cy="1020979"/>
          </a:xfrm>
        </p:spPr>
        <p:txBody>
          <a:bodyPr>
            <a:noAutofit/>
          </a:bodyPr>
          <a:lstStyle/>
          <a:p>
            <a:r>
              <a:rPr lang="en-IN" b="1" dirty="0"/>
              <a:t>Module 2–LGBM Regressor algo</a:t>
            </a:r>
          </a:p>
        </p:txBody>
      </p:sp>
      <p:pic>
        <p:nvPicPr>
          <p:cNvPr id="4" name="Picture 3">
            <a:extLst>
              <a:ext uri="{FF2B5EF4-FFF2-40B4-BE49-F238E27FC236}">
                <a16:creationId xmlns:a16="http://schemas.microsoft.com/office/drawing/2014/main" id="{1A9E4C2A-DC6E-C802-0249-D9D1520C934A}"/>
              </a:ext>
            </a:extLst>
          </p:cNvPr>
          <p:cNvPicPr>
            <a:picLocks noChangeAspect="1"/>
          </p:cNvPicPr>
          <p:nvPr/>
        </p:nvPicPr>
        <p:blipFill>
          <a:blip r:embed="rId4"/>
          <a:stretch>
            <a:fillRect/>
          </a:stretch>
        </p:blipFill>
        <p:spPr>
          <a:xfrm>
            <a:off x="5340762" y="1097739"/>
            <a:ext cx="3111477" cy="3602540"/>
          </a:xfrm>
          <a:prstGeom prst="rect">
            <a:avLst/>
          </a:prstGeom>
        </p:spPr>
      </p:pic>
      <p:sp>
        <p:nvSpPr>
          <p:cNvPr id="5" name="TextBox 4">
            <a:extLst>
              <a:ext uri="{FF2B5EF4-FFF2-40B4-BE49-F238E27FC236}">
                <a16:creationId xmlns:a16="http://schemas.microsoft.com/office/drawing/2014/main" id="{912D2495-7B74-FF73-434B-CCE0B5649271}"/>
              </a:ext>
            </a:extLst>
          </p:cNvPr>
          <p:cNvSpPr txBox="1"/>
          <p:nvPr/>
        </p:nvSpPr>
        <p:spPr>
          <a:xfrm>
            <a:off x="504825" y="1157288"/>
            <a:ext cx="4405313" cy="3754874"/>
          </a:xfrm>
          <a:prstGeom prst="rect">
            <a:avLst/>
          </a:prstGeom>
          <a:noFill/>
        </p:spPr>
        <p:txBody>
          <a:bodyPr wrap="square" rtlCol="0">
            <a:spAutoFit/>
          </a:bodyPr>
          <a:lstStyle/>
          <a:p>
            <a:pPr marL="285750" indent="-285750">
              <a:buFont typeface="Arial" panose="020B0604020202020204" pitchFamily="34" charset="0"/>
              <a:buChar char="•"/>
            </a:pPr>
            <a:r>
              <a:rPr lang="en-US" dirty="0" err="1">
                <a:latin typeface="Times New Roman" panose="02020603050405020304" pitchFamily="18" charset="0"/>
                <a:cs typeface="Times New Roman" panose="02020603050405020304" pitchFamily="18" charset="0"/>
              </a:rPr>
              <a:t>LightGBM</a:t>
            </a:r>
            <a:r>
              <a:rPr lang="en-US" dirty="0">
                <a:latin typeface="Times New Roman" panose="02020603050405020304" pitchFamily="18" charset="0"/>
                <a:cs typeface="Times New Roman" panose="02020603050405020304" pitchFamily="18" charset="0"/>
              </a:rPr>
              <a:t> algorithm can bundle unique features into a single bundle; then, the feature-scanning algorithm can be considered for creating same-feature histograms based on the feature bundles</a:t>
            </a: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The computation complexity was calculated based on theoretical time complexity as follows: computation complexity =(</a:t>
            </a:r>
            <a:r>
              <a:rPr lang="en-US" dirty="0" err="1">
                <a:latin typeface="Times New Roman" panose="02020603050405020304" pitchFamily="18" charset="0"/>
                <a:cs typeface="Times New Roman" panose="02020603050405020304" pitchFamily="18" charset="0"/>
              </a:rPr>
              <a:t>n∗m</a:t>
            </a:r>
            <a:r>
              <a:rPr lang="en-US" dirty="0">
                <a:latin typeface="Times New Roman" panose="02020603050405020304" pitchFamily="18" charset="0"/>
                <a:cs typeface="Times New Roman" panose="02020603050405020304" pitchFamily="18" charset="0"/>
              </a:rPr>
              <a:t>), where m denotes the number of data set samples, and m denotes the number of bundles that is less than the number of features in the data set.</a:t>
            </a:r>
          </a:p>
          <a:p>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dirty="0" err="1">
                <a:latin typeface="Times New Roman" panose="02020603050405020304" pitchFamily="18" charset="0"/>
                <a:cs typeface="Times New Roman" panose="02020603050405020304" pitchFamily="18" charset="0"/>
              </a:rPr>
              <a:t>LightGBM</a:t>
            </a:r>
            <a:r>
              <a:rPr lang="en-US" dirty="0">
                <a:latin typeface="Times New Roman" panose="02020603050405020304" pitchFamily="18" charset="0"/>
                <a:cs typeface="Times New Roman" panose="02020603050405020304" pitchFamily="18" charset="0"/>
              </a:rPr>
              <a:t> uses the gradient-based one side sampling (GOSS) method to preserve the accuracy of the information gain estimation; GOSS retains instances with large gradients (e.g., larger than a predeﬁned threshold or those among the top percentiles) and randomly samples those instances with small gradients</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629407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77">
          <a:extLst>
            <a:ext uri="{FF2B5EF4-FFF2-40B4-BE49-F238E27FC236}">
              <a16:creationId xmlns:a16="http://schemas.microsoft.com/office/drawing/2014/main" id="{C35B0C7D-AD39-9019-4030-3C6EF94EAC79}"/>
            </a:ext>
          </a:extLst>
        </p:cNvPr>
        <p:cNvGrpSpPr/>
        <p:nvPr/>
      </p:nvGrpSpPr>
      <p:grpSpPr>
        <a:xfrm>
          <a:off x="0" y="0"/>
          <a:ext cx="0" cy="0"/>
          <a:chOff x="0" y="0"/>
          <a:chExt cx="0" cy="0"/>
        </a:xfrm>
      </p:grpSpPr>
      <p:pic>
        <p:nvPicPr>
          <p:cNvPr id="79" name="Google Shape;79;p16">
            <a:extLst>
              <a:ext uri="{FF2B5EF4-FFF2-40B4-BE49-F238E27FC236}">
                <a16:creationId xmlns:a16="http://schemas.microsoft.com/office/drawing/2014/main" id="{74B07C3E-BD73-80DE-CC5E-86323ADC92CC}"/>
              </a:ext>
            </a:extLst>
          </p:cNvPr>
          <p:cNvPicPr preferRelativeResize="0"/>
          <p:nvPr/>
        </p:nvPicPr>
        <p:blipFill rotWithShape="1">
          <a:blip r:embed="rId3">
            <a:alphaModFix/>
          </a:blip>
          <a:srcRect l="-2180" t="-10000" r="2180" b="10000"/>
          <a:stretch/>
        </p:blipFill>
        <p:spPr>
          <a:xfrm>
            <a:off x="6438600" y="-47150"/>
            <a:ext cx="2705400" cy="708915"/>
          </a:xfrm>
          <a:prstGeom prst="rect">
            <a:avLst/>
          </a:prstGeom>
          <a:noFill/>
          <a:ln>
            <a:noFill/>
          </a:ln>
        </p:spPr>
      </p:pic>
      <p:sp>
        <p:nvSpPr>
          <p:cNvPr id="2" name="Title 1">
            <a:extLst>
              <a:ext uri="{FF2B5EF4-FFF2-40B4-BE49-F238E27FC236}">
                <a16:creationId xmlns:a16="http://schemas.microsoft.com/office/drawing/2014/main" id="{495CCA2F-C6CF-1DC9-87EF-609CF72F05E2}"/>
              </a:ext>
            </a:extLst>
          </p:cNvPr>
          <p:cNvSpPr>
            <a:spLocks noGrp="1"/>
          </p:cNvSpPr>
          <p:nvPr>
            <p:ph type="title"/>
          </p:nvPr>
        </p:nvSpPr>
        <p:spPr>
          <a:xfrm>
            <a:off x="376088" y="307306"/>
            <a:ext cx="6096901" cy="1020979"/>
          </a:xfrm>
        </p:spPr>
        <p:txBody>
          <a:bodyPr>
            <a:noAutofit/>
          </a:bodyPr>
          <a:lstStyle/>
          <a:p>
            <a:r>
              <a:rPr lang="en-IN" b="1" dirty="0"/>
              <a:t>Module 3 </a:t>
            </a:r>
          </a:p>
        </p:txBody>
      </p:sp>
      <p:sp>
        <p:nvSpPr>
          <p:cNvPr id="3" name="TextBox 2">
            <a:extLst>
              <a:ext uri="{FF2B5EF4-FFF2-40B4-BE49-F238E27FC236}">
                <a16:creationId xmlns:a16="http://schemas.microsoft.com/office/drawing/2014/main" id="{EAA3FD2C-7231-90B7-22B1-C067B3EEC4CD}"/>
              </a:ext>
            </a:extLst>
          </p:cNvPr>
          <p:cNvSpPr txBox="1"/>
          <p:nvPr/>
        </p:nvSpPr>
        <p:spPr>
          <a:xfrm>
            <a:off x="696318" y="1265875"/>
            <a:ext cx="7947620" cy="2962158"/>
          </a:xfrm>
          <a:prstGeom prst="rect">
            <a:avLst/>
          </a:prstGeom>
          <a:noFill/>
        </p:spPr>
        <p:txBody>
          <a:bodyPr wrap="square">
            <a:spAutoFit/>
          </a:bodyPr>
          <a:lstStyle/>
          <a:p>
            <a:pPr marL="285750" lvl="0" indent="-285750" algn="l" rtl="0">
              <a:lnSpc>
                <a:spcPct val="150000"/>
              </a:lnSpc>
              <a:spcBef>
                <a:spcPts val="0"/>
              </a:spcBef>
              <a:spcAft>
                <a:spcPts val="0"/>
              </a:spcAf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Comparative analysis on performance of the ensemble methods and implemented models.</a:t>
            </a:r>
          </a:p>
          <a:p>
            <a:pPr marL="285750" lvl="0" indent="-285750" algn="l" rtl="0">
              <a:lnSpc>
                <a:spcPct val="150000"/>
              </a:lnSpc>
              <a:spcBef>
                <a:spcPts val="0"/>
              </a:spcBef>
              <a:spcAft>
                <a:spcPts val="0"/>
              </a:spcAft>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lvl="0" indent="-285750" algn="l" rtl="0">
              <a:lnSpc>
                <a:spcPct val="150000"/>
              </a:lnSpc>
              <a:spcBef>
                <a:spcPts val="0"/>
              </a:spcBef>
              <a:spcAft>
                <a:spcPts val="0"/>
              </a:spcAf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AQI predictions made using machine learning models</a:t>
            </a:r>
          </a:p>
          <a:p>
            <a:pPr marL="285750" lvl="0" indent="-285750" algn="l" rtl="0">
              <a:lnSpc>
                <a:spcPct val="150000"/>
              </a:lnSpc>
              <a:spcBef>
                <a:spcPts val="0"/>
              </a:spcBef>
              <a:spcAft>
                <a:spcPts val="0"/>
              </a:spcAft>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lvl="0" indent="-285750" algn="l" rtl="0">
              <a:lnSpc>
                <a:spcPct val="150000"/>
              </a:lnSpc>
              <a:spcBef>
                <a:spcPts val="0"/>
              </a:spcBef>
              <a:spcAft>
                <a:spcPts val="0"/>
              </a:spcAf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Normal distribution of datasets, Residual plots, Residual Histograms of different predictive models</a:t>
            </a:r>
          </a:p>
          <a:p>
            <a:pPr marL="285750" lvl="0" indent="-285750" algn="l" rtl="0">
              <a:lnSpc>
                <a:spcPct val="150000"/>
              </a:lnSpc>
              <a:spcBef>
                <a:spcPts val="0"/>
              </a:spcBef>
              <a:spcAft>
                <a:spcPts val="0"/>
              </a:spcAft>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lvl="0" indent="-285750" algn="l" rtl="0">
              <a:lnSpc>
                <a:spcPct val="150000"/>
              </a:lnSpc>
              <a:spcBef>
                <a:spcPts val="0"/>
              </a:spcBef>
              <a:spcAft>
                <a:spcPts val="0"/>
              </a:spcAf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Comparison of performance by different ML models in Training and Validation/Testing and </a:t>
            </a:r>
            <a:r>
              <a:rPr lang="en-US" b="1" dirty="0">
                <a:latin typeface="Times New Roman" panose="02020603050405020304" pitchFamily="18" charset="0"/>
                <a:cs typeface="Times New Roman" panose="02020603050405020304" pitchFamily="18" charset="0"/>
              </a:rPr>
              <a:t>novelty</a:t>
            </a:r>
            <a:endParaRPr lang="en-US" dirty="0">
              <a:latin typeface="Times New Roman" panose="02020603050405020304" pitchFamily="18" charset="0"/>
              <a:cs typeface="Times New Roman" panose="02020603050405020304" pitchFamily="18" charset="0"/>
            </a:endParaRPr>
          </a:p>
          <a:p>
            <a:pPr marL="285750" lvl="0" indent="-285750" algn="l" rtl="0">
              <a:lnSpc>
                <a:spcPct val="150000"/>
              </a:lnSpc>
              <a:spcBef>
                <a:spcPts val="0"/>
              </a:spcBef>
              <a:spcAft>
                <a:spcPts val="0"/>
              </a:spcAft>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lvl="0" indent="-285750" algn="l" rtl="0">
              <a:lnSpc>
                <a:spcPct val="150000"/>
              </a:lnSpc>
              <a:spcBef>
                <a:spcPts val="0"/>
              </a:spcBef>
              <a:spcAft>
                <a:spcPts val="0"/>
              </a:spcAf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Result discussion and Conclusion</a:t>
            </a:r>
          </a:p>
        </p:txBody>
      </p:sp>
    </p:spTree>
    <p:extLst>
      <p:ext uri="{BB962C8B-B14F-4D97-AF65-F5344CB8AC3E}">
        <p14:creationId xmlns:p14="http://schemas.microsoft.com/office/powerpoint/2010/main" val="13260467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77">
          <a:extLst>
            <a:ext uri="{FF2B5EF4-FFF2-40B4-BE49-F238E27FC236}">
              <a16:creationId xmlns:a16="http://schemas.microsoft.com/office/drawing/2014/main" id="{C35B0C7D-AD39-9019-4030-3C6EF94EAC79}"/>
            </a:ext>
          </a:extLst>
        </p:cNvPr>
        <p:cNvGrpSpPr/>
        <p:nvPr/>
      </p:nvGrpSpPr>
      <p:grpSpPr>
        <a:xfrm>
          <a:off x="0" y="0"/>
          <a:ext cx="0" cy="0"/>
          <a:chOff x="0" y="0"/>
          <a:chExt cx="0" cy="0"/>
        </a:xfrm>
      </p:grpSpPr>
      <p:pic>
        <p:nvPicPr>
          <p:cNvPr id="79" name="Google Shape;79;p16">
            <a:extLst>
              <a:ext uri="{FF2B5EF4-FFF2-40B4-BE49-F238E27FC236}">
                <a16:creationId xmlns:a16="http://schemas.microsoft.com/office/drawing/2014/main" id="{74B07C3E-BD73-80DE-CC5E-86323ADC92CC}"/>
              </a:ext>
            </a:extLst>
          </p:cNvPr>
          <p:cNvPicPr preferRelativeResize="0"/>
          <p:nvPr/>
        </p:nvPicPr>
        <p:blipFill rotWithShape="1">
          <a:blip r:embed="rId3">
            <a:alphaModFix/>
          </a:blip>
          <a:srcRect l="-2180" t="-10000" r="2180" b="10000"/>
          <a:stretch/>
        </p:blipFill>
        <p:spPr>
          <a:xfrm>
            <a:off x="6438600" y="-47150"/>
            <a:ext cx="2705400" cy="708915"/>
          </a:xfrm>
          <a:prstGeom prst="rect">
            <a:avLst/>
          </a:prstGeom>
          <a:noFill/>
          <a:ln>
            <a:noFill/>
          </a:ln>
        </p:spPr>
      </p:pic>
      <p:sp>
        <p:nvSpPr>
          <p:cNvPr id="2" name="Title 1">
            <a:extLst>
              <a:ext uri="{FF2B5EF4-FFF2-40B4-BE49-F238E27FC236}">
                <a16:creationId xmlns:a16="http://schemas.microsoft.com/office/drawing/2014/main" id="{495CCA2F-C6CF-1DC9-87EF-609CF72F05E2}"/>
              </a:ext>
            </a:extLst>
          </p:cNvPr>
          <p:cNvSpPr>
            <a:spLocks noGrp="1"/>
          </p:cNvSpPr>
          <p:nvPr>
            <p:ph type="title"/>
          </p:nvPr>
        </p:nvSpPr>
        <p:spPr>
          <a:xfrm>
            <a:off x="376088" y="307306"/>
            <a:ext cx="6224737" cy="1020979"/>
          </a:xfrm>
        </p:spPr>
        <p:txBody>
          <a:bodyPr>
            <a:noAutofit/>
          </a:bodyPr>
          <a:lstStyle/>
          <a:p>
            <a:r>
              <a:rPr lang="en-IN" b="1" dirty="0"/>
              <a:t>Module 3– Density vs Residuals</a:t>
            </a:r>
          </a:p>
        </p:txBody>
      </p:sp>
      <p:pic>
        <p:nvPicPr>
          <p:cNvPr id="6" name="Picture 5">
            <a:extLst>
              <a:ext uri="{FF2B5EF4-FFF2-40B4-BE49-F238E27FC236}">
                <a16:creationId xmlns:a16="http://schemas.microsoft.com/office/drawing/2014/main" id="{DBE0B0F7-30A0-3C68-ED99-520BDD349EE9}"/>
              </a:ext>
            </a:extLst>
          </p:cNvPr>
          <p:cNvPicPr>
            <a:picLocks noChangeAspect="1"/>
          </p:cNvPicPr>
          <p:nvPr/>
        </p:nvPicPr>
        <p:blipFill>
          <a:blip r:embed="rId4"/>
          <a:stretch>
            <a:fillRect/>
          </a:stretch>
        </p:blipFill>
        <p:spPr>
          <a:xfrm>
            <a:off x="1106253" y="928651"/>
            <a:ext cx="2897821" cy="1797206"/>
          </a:xfrm>
          <a:prstGeom prst="rect">
            <a:avLst/>
          </a:prstGeom>
        </p:spPr>
      </p:pic>
      <p:pic>
        <p:nvPicPr>
          <p:cNvPr id="11" name="Picture 10">
            <a:extLst>
              <a:ext uri="{FF2B5EF4-FFF2-40B4-BE49-F238E27FC236}">
                <a16:creationId xmlns:a16="http://schemas.microsoft.com/office/drawing/2014/main" id="{E8E1AA32-C2D7-4D0F-D260-44F0757262D3}"/>
              </a:ext>
            </a:extLst>
          </p:cNvPr>
          <p:cNvPicPr>
            <a:picLocks noChangeAspect="1"/>
          </p:cNvPicPr>
          <p:nvPr/>
        </p:nvPicPr>
        <p:blipFill>
          <a:blip r:embed="rId5"/>
          <a:stretch>
            <a:fillRect/>
          </a:stretch>
        </p:blipFill>
        <p:spPr>
          <a:xfrm>
            <a:off x="4597507" y="903828"/>
            <a:ext cx="2987906" cy="1809491"/>
          </a:xfrm>
          <a:prstGeom prst="rect">
            <a:avLst/>
          </a:prstGeom>
        </p:spPr>
      </p:pic>
      <p:pic>
        <p:nvPicPr>
          <p:cNvPr id="13" name="Picture 12">
            <a:extLst>
              <a:ext uri="{FF2B5EF4-FFF2-40B4-BE49-F238E27FC236}">
                <a16:creationId xmlns:a16="http://schemas.microsoft.com/office/drawing/2014/main" id="{18E90364-4B13-1BD9-9DCF-78B23433BD71}"/>
              </a:ext>
            </a:extLst>
          </p:cNvPr>
          <p:cNvPicPr>
            <a:picLocks noChangeAspect="1"/>
          </p:cNvPicPr>
          <p:nvPr/>
        </p:nvPicPr>
        <p:blipFill>
          <a:blip r:embed="rId6"/>
          <a:stretch>
            <a:fillRect/>
          </a:stretch>
        </p:blipFill>
        <p:spPr>
          <a:xfrm>
            <a:off x="1106253" y="3060314"/>
            <a:ext cx="2853685" cy="1797206"/>
          </a:xfrm>
          <a:prstGeom prst="rect">
            <a:avLst/>
          </a:prstGeom>
        </p:spPr>
      </p:pic>
      <p:pic>
        <p:nvPicPr>
          <p:cNvPr id="15" name="Picture 14">
            <a:extLst>
              <a:ext uri="{FF2B5EF4-FFF2-40B4-BE49-F238E27FC236}">
                <a16:creationId xmlns:a16="http://schemas.microsoft.com/office/drawing/2014/main" id="{EFBB28CA-D2E6-AAC9-05C4-C700F718F001}"/>
              </a:ext>
            </a:extLst>
          </p:cNvPr>
          <p:cNvPicPr>
            <a:picLocks noChangeAspect="1"/>
          </p:cNvPicPr>
          <p:nvPr/>
        </p:nvPicPr>
        <p:blipFill>
          <a:blip r:embed="rId7"/>
          <a:stretch>
            <a:fillRect/>
          </a:stretch>
        </p:blipFill>
        <p:spPr>
          <a:xfrm>
            <a:off x="4605670" y="3001681"/>
            <a:ext cx="2999962" cy="1855839"/>
          </a:xfrm>
          <a:prstGeom prst="rect">
            <a:avLst/>
          </a:prstGeom>
        </p:spPr>
      </p:pic>
      <p:sp>
        <p:nvSpPr>
          <p:cNvPr id="3" name="TextBox 2">
            <a:extLst>
              <a:ext uri="{FF2B5EF4-FFF2-40B4-BE49-F238E27FC236}">
                <a16:creationId xmlns:a16="http://schemas.microsoft.com/office/drawing/2014/main" id="{26C2F5FB-FF25-4182-B574-AB5C09768F2A}"/>
              </a:ext>
            </a:extLst>
          </p:cNvPr>
          <p:cNvSpPr txBox="1"/>
          <p:nvPr/>
        </p:nvSpPr>
        <p:spPr>
          <a:xfrm>
            <a:off x="2103151" y="2656742"/>
            <a:ext cx="1525573" cy="315856"/>
          </a:xfrm>
          <a:prstGeom prst="rect">
            <a:avLst/>
          </a:prstGeom>
          <a:noFill/>
        </p:spPr>
        <p:txBody>
          <a:bodyPr wrap="square">
            <a:spAutoFit/>
          </a:bodyPr>
          <a:lstStyle/>
          <a:p>
            <a:pPr lvl="0" algn="l" rtl="0">
              <a:lnSpc>
                <a:spcPct val="150000"/>
              </a:lnSpc>
              <a:spcBef>
                <a:spcPts val="0"/>
              </a:spcBef>
              <a:spcAft>
                <a:spcPts val="0"/>
              </a:spcAft>
            </a:pPr>
            <a:r>
              <a:rPr lang="en-US" sz="1100" dirty="0">
                <a:latin typeface="Times New Roman" panose="02020603050405020304" pitchFamily="18" charset="0"/>
                <a:cs typeface="Times New Roman" panose="02020603050405020304" pitchFamily="18" charset="0"/>
              </a:rPr>
              <a:t>Random Forest</a:t>
            </a:r>
          </a:p>
        </p:txBody>
      </p:sp>
      <p:sp>
        <p:nvSpPr>
          <p:cNvPr id="4" name="TextBox 3">
            <a:extLst>
              <a:ext uri="{FF2B5EF4-FFF2-40B4-BE49-F238E27FC236}">
                <a16:creationId xmlns:a16="http://schemas.microsoft.com/office/drawing/2014/main" id="{BFEEC51E-4FE3-1ED9-6F07-C152488472CD}"/>
              </a:ext>
            </a:extLst>
          </p:cNvPr>
          <p:cNvSpPr txBox="1"/>
          <p:nvPr/>
        </p:nvSpPr>
        <p:spPr>
          <a:xfrm>
            <a:off x="5838038" y="2639526"/>
            <a:ext cx="1525573" cy="315856"/>
          </a:xfrm>
          <a:prstGeom prst="rect">
            <a:avLst/>
          </a:prstGeom>
          <a:noFill/>
        </p:spPr>
        <p:txBody>
          <a:bodyPr wrap="square">
            <a:spAutoFit/>
          </a:bodyPr>
          <a:lstStyle/>
          <a:p>
            <a:pPr lvl="0" algn="l" rtl="0">
              <a:lnSpc>
                <a:spcPct val="150000"/>
              </a:lnSpc>
              <a:spcBef>
                <a:spcPts val="0"/>
              </a:spcBef>
              <a:spcAft>
                <a:spcPts val="0"/>
              </a:spcAft>
            </a:pPr>
            <a:r>
              <a:rPr lang="en-US" sz="1100" dirty="0" err="1">
                <a:latin typeface="Times New Roman" panose="02020603050405020304" pitchFamily="18" charset="0"/>
                <a:cs typeface="Times New Roman" panose="02020603050405020304" pitchFamily="18" charset="0"/>
              </a:rPr>
              <a:t>XGBoost</a:t>
            </a:r>
            <a:endParaRPr lang="en-US" sz="1100"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1CB90EEC-699D-E467-2AE5-A8E0550D5A4F}"/>
              </a:ext>
            </a:extLst>
          </p:cNvPr>
          <p:cNvSpPr txBox="1"/>
          <p:nvPr/>
        </p:nvSpPr>
        <p:spPr>
          <a:xfrm>
            <a:off x="2103151" y="4787053"/>
            <a:ext cx="1525573" cy="315856"/>
          </a:xfrm>
          <a:prstGeom prst="rect">
            <a:avLst/>
          </a:prstGeom>
          <a:noFill/>
        </p:spPr>
        <p:txBody>
          <a:bodyPr wrap="square">
            <a:spAutoFit/>
          </a:bodyPr>
          <a:lstStyle/>
          <a:p>
            <a:pPr lvl="0" algn="l" rtl="0">
              <a:lnSpc>
                <a:spcPct val="150000"/>
              </a:lnSpc>
              <a:spcBef>
                <a:spcPts val="0"/>
              </a:spcBef>
              <a:spcAft>
                <a:spcPts val="0"/>
              </a:spcAft>
            </a:pPr>
            <a:r>
              <a:rPr lang="en-US" sz="1100" dirty="0">
                <a:latin typeface="Times New Roman" panose="02020603050405020304" pitchFamily="18" charset="0"/>
                <a:cs typeface="Times New Roman" panose="02020603050405020304" pitchFamily="18" charset="0"/>
              </a:rPr>
              <a:t>Bagging Regressor</a:t>
            </a:r>
          </a:p>
        </p:txBody>
      </p:sp>
      <p:sp>
        <p:nvSpPr>
          <p:cNvPr id="7" name="TextBox 6">
            <a:extLst>
              <a:ext uri="{FF2B5EF4-FFF2-40B4-BE49-F238E27FC236}">
                <a16:creationId xmlns:a16="http://schemas.microsoft.com/office/drawing/2014/main" id="{8AE9C209-CDCE-79A0-66C0-7298D73B577B}"/>
              </a:ext>
            </a:extLst>
          </p:cNvPr>
          <p:cNvSpPr txBox="1"/>
          <p:nvPr/>
        </p:nvSpPr>
        <p:spPr>
          <a:xfrm>
            <a:off x="5624393" y="4824840"/>
            <a:ext cx="1525573" cy="315856"/>
          </a:xfrm>
          <a:prstGeom prst="rect">
            <a:avLst/>
          </a:prstGeom>
          <a:noFill/>
        </p:spPr>
        <p:txBody>
          <a:bodyPr wrap="square">
            <a:spAutoFit/>
          </a:bodyPr>
          <a:lstStyle/>
          <a:p>
            <a:pPr lvl="0" algn="l" rtl="0">
              <a:lnSpc>
                <a:spcPct val="150000"/>
              </a:lnSpc>
              <a:spcBef>
                <a:spcPts val="0"/>
              </a:spcBef>
              <a:spcAft>
                <a:spcPts val="0"/>
              </a:spcAft>
            </a:pPr>
            <a:r>
              <a:rPr lang="en-US" sz="1100" dirty="0">
                <a:latin typeface="Times New Roman" panose="02020603050405020304" pitchFamily="18" charset="0"/>
                <a:cs typeface="Times New Roman" panose="02020603050405020304" pitchFamily="18" charset="0"/>
              </a:rPr>
              <a:t>LGBM Regressor</a:t>
            </a:r>
          </a:p>
        </p:txBody>
      </p:sp>
    </p:spTree>
    <p:extLst>
      <p:ext uri="{BB962C8B-B14F-4D97-AF65-F5344CB8AC3E}">
        <p14:creationId xmlns:p14="http://schemas.microsoft.com/office/powerpoint/2010/main" val="114853954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77">
          <a:extLst>
            <a:ext uri="{FF2B5EF4-FFF2-40B4-BE49-F238E27FC236}">
              <a16:creationId xmlns:a16="http://schemas.microsoft.com/office/drawing/2014/main" id="{C35B0C7D-AD39-9019-4030-3C6EF94EAC79}"/>
            </a:ext>
          </a:extLst>
        </p:cNvPr>
        <p:cNvGrpSpPr/>
        <p:nvPr/>
      </p:nvGrpSpPr>
      <p:grpSpPr>
        <a:xfrm>
          <a:off x="0" y="0"/>
          <a:ext cx="0" cy="0"/>
          <a:chOff x="0" y="0"/>
          <a:chExt cx="0" cy="0"/>
        </a:xfrm>
      </p:grpSpPr>
      <p:pic>
        <p:nvPicPr>
          <p:cNvPr id="79" name="Google Shape;79;p16">
            <a:extLst>
              <a:ext uri="{FF2B5EF4-FFF2-40B4-BE49-F238E27FC236}">
                <a16:creationId xmlns:a16="http://schemas.microsoft.com/office/drawing/2014/main" id="{74B07C3E-BD73-80DE-CC5E-86323ADC92CC}"/>
              </a:ext>
            </a:extLst>
          </p:cNvPr>
          <p:cNvPicPr preferRelativeResize="0"/>
          <p:nvPr/>
        </p:nvPicPr>
        <p:blipFill rotWithShape="1">
          <a:blip r:embed="rId3">
            <a:alphaModFix/>
          </a:blip>
          <a:srcRect l="-2180" t="-10000" r="2180" b="10000"/>
          <a:stretch/>
        </p:blipFill>
        <p:spPr>
          <a:xfrm>
            <a:off x="6438600" y="-47150"/>
            <a:ext cx="2705400" cy="708915"/>
          </a:xfrm>
          <a:prstGeom prst="rect">
            <a:avLst/>
          </a:prstGeom>
          <a:noFill/>
          <a:ln>
            <a:noFill/>
          </a:ln>
        </p:spPr>
      </p:pic>
      <p:sp>
        <p:nvSpPr>
          <p:cNvPr id="2" name="Title 1">
            <a:extLst>
              <a:ext uri="{FF2B5EF4-FFF2-40B4-BE49-F238E27FC236}">
                <a16:creationId xmlns:a16="http://schemas.microsoft.com/office/drawing/2014/main" id="{495CCA2F-C6CF-1DC9-87EF-609CF72F05E2}"/>
              </a:ext>
            </a:extLst>
          </p:cNvPr>
          <p:cNvSpPr>
            <a:spLocks noGrp="1"/>
          </p:cNvSpPr>
          <p:nvPr>
            <p:ph type="title"/>
          </p:nvPr>
        </p:nvSpPr>
        <p:spPr>
          <a:xfrm>
            <a:off x="376088" y="307306"/>
            <a:ext cx="6224737" cy="1020979"/>
          </a:xfrm>
        </p:spPr>
        <p:txBody>
          <a:bodyPr>
            <a:noAutofit/>
          </a:bodyPr>
          <a:lstStyle/>
          <a:p>
            <a:r>
              <a:rPr lang="en-IN" b="1" dirty="0"/>
              <a:t>Module 3– True vs Predicted values</a:t>
            </a:r>
          </a:p>
        </p:txBody>
      </p:sp>
      <p:pic>
        <p:nvPicPr>
          <p:cNvPr id="4" name="Picture 3">
            <a:extLst>
              <a:ext uri="{FF2B5EF4-FFF2-40B4-BE49-F238E27FC236}">
                <a16:creationId xmlns:a16="http://schemas.microsoft.com/office/drawing/2014/main" id="{1295D711-40DF-1ED9-0311-3D274379AEA4}"/>
              </a:ext>
            </a:extLst>
          </p:cNvPr>
          <p:cNvPicPr>
            <a:picLocks noChangeAspect="1"/>
          </p:cNvPicPr>
          <p:nvPr/>
        </p:nvPicPr>
        <p:blipFill>
          <a:blip r:embed="rId4"/>
          <a:stretch>
            <a:fillRect/>
          </a:stretch>
        </p:blipFill>
        <p:spPr>
          <a:xfrm>
            <a:off x="1177897" y="866998"/>
            <a:ext cx="2915996" cy="1809998"/>
          </a:xfrm>
          <a:prstGeom prst="rect">
            <a:avLst/>
          </a:prstGeom>
        </p:spPr>
      </p:pic>
      <p:pic>
        <p:nvPicPr>
          <p:cNvPr id="7" name="Picture 6">
            <a:extLst>
              <a:ext uri="{FF2B5EF4-FFF2-40B4-BE49-F238E27FC236}">
                <a16:creationId xmlns:a16="http://schemas.microsoft.com/office/drawing/2014/main" id="{8F400C6C-18A2-E3C0-A21F-858DB35E0BA2}"/>
              </a:ext>
            </a:extLst>
          </p:cNvPr>
          <p:cNvPicPr>
            <a:picLocks noChangeAspect="1"/>
          </p:cNvPicPr>
          <p:nvPr/>
        </p:nvPicPr>
        <p:blipFill>
          <a:blip r:embed="rId5"/>
          <a:stretch>
            <a:fillRect/>
          </a:stretch>
        </p:blipFill>
        <p:spPr>
          <a:xfrm>
            <a:off x="4746560" y="866998"/>
            <a:ext cx="2915995" cy="1827357"/>
          </a:xfrm>
          <a:prstGeom prst="rect">
            <a:avLst/>
          </a:prstGeom>
        </p:spPr>
      </p:pic>
      <p:pic>
        <p:nvPicPr>
          <p:cNvPr id="9" name="Picture 8">
            <a:extLst>
              <a:ext uri="{FF2B5EF4-FFF2-40B4-BE49-F238E27FC236}">
                <a16:creationId xmlns:a16="http://schemas.microsoft.com/office/drawing/2014/main" id="{24DBE72A-6EDE-31DD-B0DC-4B463FFBE42F}"/>
              </a:ext>
            </a:extLst>
          </p:cNvPr>
          <p:cNvPicPr>
            <a:picLocks noChangeAspect="1"/>
          </p:cNvPicPr>
          <p:nvPr/>
        </p:nvPicPr>
        <p:blipFill>
          <a:blip r:embed="rId6"/>
          <a:stretch>
            <a:fillRect/>
          </a:stretch>
        </p:blipFill>
        <p:spPr>
          <a:xfrm>
            <a:off x="1263327" y="3040963"/>
            <a:ext cx="2830566" cy="1795232"/>
          </a:xfrm>
          <a:prstGeom prst="rect">
            <a:avLst/>
          </a:prstGeom>
        </p:spPr>
      </p:pic>
      <p:pic>
        <p:nvPicPr>
          <p:cNvPr id="12" name="Picture 11">
            <a:extLst>
              <a:ext uri="{FF2B5EF4-FFF2-40B4-BE49-F238E27FC236}">
                <a16:creationId xmlns:a16="http://schemas.microsoft.com/office/drawing/2014/main" id="{39EB3242-FAAA-EDFB-B4BD-121A7546C8B9}"/>
              </a:ext>
            </a:extLst>
          </p:cNvPr>
          <p:cNvPicPr>
            <a:picLocks noChangeAspect="1"/>
          </p:cNvPicPr>
          <p:nvPr/>
        </p:nvPicPr>
        <p:blipFill>
          <a:blip r:embed="rId7"/>
          <a:stretch>
            <a:fillRect/>
          </a:stretch>
        </p:blipFill>
        <p:spPr>
          <a:xfrm>
            <a:off x="4788676" y="3047801"/>
            <a:ext cx="2839345" cy="1788393"/>
          </a:xfrm>
          <a:prstGeom prst="rect">
            <a:avLst/>
          </a:prstGeom>
        </p:spPr>
      </p:pic>
      <p:sp>
        <p:nvSpPr>
          <p:cNvPr id="3" name="TextBox 2">
            <a:extLst>
              <a:ext uri="{FF2B5EF4-FFF2-40B4-BE49-F238E27FC236}">
                <a16:creationId xmlns:a16="http://schemas.microsoft.com/office/drawing/2014/main" id="{738C1117-1763-F49D-953D-406BE25FFC22}"/>
              </a:ext>
            </a:extLst>
          </p:cNvPr>
          <p:cNvSpPr txBox="1"/>
          <p:nvPr/>
        </p:nvSpPr>
        <p:spPr>
          <a:xfrm>
            <a:off x="2103151" y="2656742"/>
            <a:ext cx="1525573" cy="315856"/>
          </a:xfrm>
          <a:prstGeom prst="rect">
            <a:avLst/>
          </a:prstGeom>
          <a:noFill/>
        </p:spPr>
        <p:txBody>
          <a:bodyPr wrap="square">
            <a:spAutoFit/>
          </a:bodyPr>
          <a:lstStyle/>
          <a:p>
            <a:pPr lvl="0" algn="l" rtl="0">
              <a:lnSpc>
                <a:spcPct val="150000"/>
              </a:lnSpc>
              <a:spcBef>
                <a:spcPts val="0"/>
              </a:spcBef>
              <a:spcAft>
                <a:spcPts val="0"/>
              </a:spcAft>
            </a:pPr>
            <a:r>
              <a:rPr lang="en-US" sz="1100" dirty="0">
                <a:latin typeface="Times New Roman" panose="02020603050405020304" pitchFamily="18" charset="0"/>
                <a:cs typeface="Times New Roman" panose="02020603050405020304" pitchFamily="18" charset="0"/>
              </a:rPr>
              <a:t>Random Forest</a:t>
            </a:r>
          </a:p>
        </p:txBody>
      </p:sp>
      <p:sp>
        <p:nvSpPr>
          <p:cNvPr id="5" name="TextBox 4">
            <a:extLst>
              <a:ext uri="{FF2B5EF4-FFF2-40B4-BE49-F238E27FC236}">
                <a16:creationId xmlns:a16="http://schemas.microsoft.com/office/drawing/2014/main" id="{142CB35C-7BD2-3E89-7D22-B642FDBD12AB}"/>
              </a:ext>
            </a:extLst>
          </p:cNvPr>
          <p:cNvSpPr txBox="1"/>
          <p:nvPr/>
        </p:nvSpPr>
        <p:spPr>
          <a:xfrm>
            <a:off x="5838038" y="2639526"/>
            <a:ext cx="1525573" cy="315856"/>
          </a:xfrm>
          <a:prstGeom prst="rect">
            <a:avLst/>
          </a:prstGeom>
          <a:noFill/>
        </p:spPr>
        <p:txBody>
          <a:bodyPr wrap="square">
            <a:spAutoFit/>
          </a:bodyPr>
          <a:lstStyle/>
          <a:p>
            <a:pPr lvl="0" algn="l" rtl="0">
              <a:lnSpc>
                <a:spcPct val="150000"/>
              </a:lnSpc>
              <a:spcBef>
                <a:spcPts val="0"/>
              </a:spcBef>
              <a:spcAft>
                <a:spcPts val="0"/>
              </a:spcAft>
            </a:pPr>
            <a:r>
              <a:rPr lang="en-US" sz="1100" dirty="0" err="1">
                <a:latin typeface="Times New Roman" panose="02020603050405020304" pitchFamily="18" charset="0"/>
                <a:cs typeface="Times New Roman" panose="02020603050405020304" pitchFamily="18" charset="0"/>
              </a:rPr>
              <a:t>XGBoost</a:t>
            </a:r>
            <a:endParaRPr lang="en-US" sz="1100"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459DBF07-1253-6AC1-3E24-2061C789A7D3}"/>
              </a:ext>
            </a:extLst>
          </p:cNvPr>
          <p:cNvSpPr txBox="1"/>
          <p:nvPr/>
        </p:nvSpPr>
        <p:spPr>
          <a:xfrm>
            <a:off x="2103151" y="4787053"/>
            <a:ext cx="1525573" cy="315856"/>
          </a:xfrm>
          <a:prstGeom prst="rect">
            <a:avLst/>
          </a:prstGeom>
          <a:noFill/>
        </p:spPr>
        <p:txBody>
          <a:bodyPr wrap="square">
            <a:spAutoFit/>
          </a:bodyPr>
          <a:lstStyle/>
          <a:p>
            <a:pPr lvl="0" algn="l" rtl="0">
              <a:lnSpc>
                <a:spcPct val="150000"/>
              </a:lnSpc>
              <a:spcBef>
                <a:spcPts val="0"/>
              </a:spcBef>
              <a:spcAft>
                <a:spcPts val="0"/>
              </a:spcAft>
            </a:pPr>
            <a:r>
              <a:rPr lang="en-US" sz="1100" dirty="0">
                <a:latin typeface="Times New Roman" panose="02020603050405020304" pitchFamily="18" charset="0"/>
                <a:cs typeface="Times New Roman" panose="02020603050405020304" pitchFamily="18" charset="0"/>
              </a:rPr>
              <a:t>Bagging Regressor</a:t>
            </a:r>
          </a:p>
        </p:txBody>
      </p:sp>
      <p:sp>
        <p:nvSpPr>
          <p:cNvPr id="8" name="TextBox 7">
            <a:extLst>
              <a:ext uri="{FF2B5EF4-FFF2-40B4-BE49-F238E27FC236}">
                <a16:creationId xmlns:a16="http://schemas.microsoft.com/office/drawing/2014/main" id="{1EBBC728-A77F-EB26-059E-E6E593344595}"/>
              </a:ext>
            </a:extLst>
          </p:cNvPr>
          <p:cNvSpPr txBox="1"/>
          <p:nvPr/>
        </p:nvSpPr>
        <p:spPr>
          <a:xfrm>
            <a:off x="5624393" y="4824840"/>
            <a:ext cx="1525573" cy="315856"/>
          </a:xfrm>
          <a:prstGeom prst="rect">
            <a:avLst/>
          </a:prstGeom>
          <a:noFill/>
        </p:spPr>
        <p:txBody>
          <a:bodyPr wrap="square">
            <a:spAutoFit/>
          </a:bodyPr>
          <a:lstStyle/>
          <a:p>
            <a:pPr lvl="0" algn="l" rtl="0">
              <a:lnSpc>
                <a:spcPct val="150000"/>
              </a:lnSpc>
              <a:spcBef>
                <a:spcPts val="0"/>
              </a:spcBef>
              <a:spcAft>
                <a:spcPts val="0"/>
              </a:spcAft>
            </a:pPr>
            <a:r>
              <a:rPr lang="en-US" sz="1100" dirty="0">
                <a:latin typeface="Times New Roman" panose="02020603050405020304" pitchFamily="18" charset="0"/>
                <a:cs typeface="Times New Roman" panose="02020603050405020304" pitchFamily="18" charset="0"/>
              </a:rPr>
              <a:t>LGBM Regressor</a:t>
            </a:r>
          </a:p>
        </p:txBody>
      </p:sp>
    </p:spTree>
    <p:extLst>
      <p:ext uri="{BB962C8B-B14F-4D97-AF65-F5344CB8AC3E}">
        <p14:creationId xmlns:p14="http://schemas.microsoft.com/office/powerpoint/2010/main" val="7686990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2286000" lvl="0" indent="457200" algn="l" rtl="0">
              <a:spcBef>
                <a:spcPts val="0"/>
              </a:spcBef>
              <a:spcAft>
                <a:spcPts val="0"/>
              </a:spcAft>
              <a:buSzPts val="990"/>
              <a:buNone/>
            </a:pPr>
            <a:r>
              <a:rPr lang="en" b="1" dirty="0"/>
              <a:t>Base Paper</a:t>
            </a:r>
            <a:endParaRPr b="1" dirty="0"/>
          </a:p>
        </p:txBody>
      </p:sp>
      <p:pic>
        <p:nvPicPr>
          <p:cNvPr id="86" name="Google Shape;86;p17"/>
          <p:cNvPicPr preferRelativeResize="0"/>
          <p:nvPr/>
        </p:nvPicPr>
        <p:blipFill rotWithShape="1">
          <a:blip r:embed="rId3">
            <a:alphaModFix/>
          </a:blip>
          <a:srcRect l="-2180" t="-10000" r="2180" b="10000"/>
          <a:stretch/>
        </p:blipFill>
        <p:spPr>
          <a:xfrm>
            <a:off x="6438600" y="-47150"/>
            <a:ext cx="2705400" cy="708915"/>
          </a:xfrm>
          <a:prstGeom prst="rect">
            <a:avLst/>
          </a:prstGeom>
          <a:noFill/>
          <a:ln>
            <a:noFill/>
          </a:ln>
        </p:spPr>
      </p:pic>
      <p:sp>
        <p:nvSpPr>
          <p:cNvPr id="3" name="Rectangle 2">
            <a:extLst>
              <a:ext uri="{FF2B5EF4-FFF2-40B4-BE49-F238E27FC236}">
                <a16:creationId xmlns:a16="http://schemas.microsoft.com/office/drawing/2014/main" id="{D1C0514E-AD91-879C-3711-D9F0EC606E19}"/>
              </a:ext>
            </a:extLst>
          </p:cNvPr>
          <p:cNvSpPr>
            <a:spLocks noChangeArrowheads="1"/>
          </p:cNvSpPr>
          <p:nvPr/>
        </p:nvSpPr>
        <p:spPr bwMode="auto">
          <a:xfrm>
            <a:off x="515078" y="1090075"/>
            <a:ext cx="8447493" cy="31084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76176" rIns="0" bIns="76176"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r>
              <a:rPr lang="en-IN" sz="1600" dirty="0">
                <a:latin typeface="Times New Roman" panose="02020603050405020304" pitchFamily="18" charset="0"/>
                <a:cs typeface="Times New Roman" panose="02020603050405020304" pitchFamily="18" charset="0"/>
              </a:rPr>
              <a:t>Paper Title: Impact of air pollutants on climate change and prediction of air quality index using 	machine learning models</a:t>
            </a:r>
          </a:p>
          <a:p>
            <a:endParaRPr lang="en-IN" sz="1600" dirty="0">
              <a:latin typeface="Times New Roman" panose="02020603050405020304" pitchFamily="18" charset="0"/>
              <a:cs typeface="Times New Roman" panose="02020603050405020304" pitchFamily="18" charset="0"/>
            </a:endParaRPr>
          </a:p>
          <a:p>
            <a:r>
              <a:rPr lang="en-IN" sz="1600" dirty="0">
                <a:latin typeface="Times New Roman" panose="02020603050405020304" pitchFamily="18" charset="0"/>
                <a:cs typeface="Times New Roman" panose="02020603050405020304" pitchFamily="18" charset="0"/>
              </a:rPr>
              <a:t>Journal Name: Environmental Research Volume 239, Part 1, Article 117354</a:t>
            </a:r>
          </a:p>
          <a:p>
            <a:endParaRPr lang="en-IN" sz="1600" dirty="0">
              <a:latin typeface="Times New Roman" panose="02020603050405020304" pitchFamily="18" charset="0"/>
              <a:cs typeface="Times New Roman" panose="02020603050405020304" pitchFamily="18" charset="0"/>
            </a:endParaRPr>
          </a:p>
          <a:p>
            <a:r>
              <a:rPr lang="en-IN" sz="1600" dirty="0">
                <a:latin typeface="Times New Roman" panose="02020603050405020304" pitchFamily="18" charset="0"/>
                <a:cs typeface="Times New Roman" panose="02020603050405020304" pitchFamily="18" charset="0"/>
              </a:rPr>
              <a:t>Year of Publication: 2023</a:t>
            </a:r>
          </a:p>
          <a:p>
            <a:endParaRPr lang="en-IN" sz="1600" dirty="0">
              <a:latin typeface="Times New Roman" panose="02020603050405020304" pitchFamily="18" charset="0"/>
              <a:cs typeface="Times New Roman" panose="02020603050405020304" pitchFamily="18" charset="0"/>
            </a:endParaRPr>
          </a:p>
          <a:p>
            <a:r>
              <a:rPr lang="en-IN" sz="1600" dirty="0">
                <a:latin typeface="Times New Roman" panose="02020603050405020304" pitchFamily="18" charset="0"/>
                <a:cs typeface="Times New Roman" panose="02020603050405020304" pitchFamily="18" charset="0"/>
              </a:rPr>
              <a:t>Publisher: Elsevier</a:t>
            </a:r>
          </a:p>
          <a:p>
            <a:endParaRPr lang="en-IN" sz="1600" dirty="0">
              <a:latin typeface="Times New Roman" panose="02020603050405020304" pitchFamily="18" charset="0"/>
              <a:cs typeface="Times New Roman" panose="02020603050405020304" pitchFamily="18" charset="0"/>
            </a:endParaRPr>
          </a:p>
          <a:p>
            <a:r>
              <a:rPr lang="en-IN" sz="1600" dirty="0">
                <a:latin typeface="Times New Roman" panose="02020603050405020304" pitchFamily="18" charset="0"/>
                <a:cs typeface="Times New Roman" panose="02020603050405020304" pitchFamily="18" charset="0"/>
              </a:rPr>
              <a:t>Indexing: SCI / Scopus</a:t>
            </a:r>
          </a:p>
          <a:p>
            <a:endParaRPr lang="en-IN" sz="1600" dirty="0">
              <a:latin typeface="Times New Roman" panose="02020603050405020304" pitchFamily="18" charset="0"/>
              <a:cs typeface="Times New Roman" panose="02020603050405020304" pitchFamily="18" charset="0"/>
            </a:endParaRPr>
          </a:p>
          <a:p>
            <a:r>
              <a:rPr lang="en-IN" sz="1600" dirty="0">
                <a:latin typeface="Times New Roman" panose="02020603050405020304" pitchFamily="18" charset="0"/>
                <a:cs typeface="Times New Roman" panose="02020603050405020304" pitchFamily="18" charset="0"/>
              </a:rPr>
              <a:t>Paper Link: </a:t>
            </a:r>
            <a:r>
              <a:rPr lang="en-US" altLang="en-US" sz="1600" dirty="0">
                <a:solidFill>
                  <a:srgbClr val="1F1F1F"/>
                </a:solidFill>
                <a:latin typeface="Times New Roman" panose="02020603050405020304" pitchFamily="18" charset="0"/>
                <a:cs typeface="Times New Roman" panose="02020603050405020304" pitchFamily="18" charset="0"/>
                <a:hlinkClick r:id="rId4"/>
              </a:rPr>
              <a:t>prediction of air quality index using machine learning models</a:t>
            </a:r>
            <a:endParaRPr lang="en-US" sz="1600" dirty="0">
              <a:solidFill>
                <a:schemeClr val="accent1"/>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77">
          <a:extLst>
            <a:ext uri="{FF2B5EF4-FFF2-40B4-BE49-F238E27FC236}">
              <a16:creationId xmlns:a16="http://schemas.microsoft.com/office/drawing/2014/main" id="{C35B0C7D-AD39-9019-4030-3C6EF94EAC79}"/>
            </a:ext>
          </a:extLst>
        </p:cNvPr>
        <p:cNvGrpSpPr/>
        <p:nvPr/>
      </p:nvGrpSpPr>
      <p:grpSpPr>
        <a:xfrm>
          <a:off x="0" y="0"/>
          <a:ext cx="0" cy="0"/>
          <a:chOff x="0" y="0"/>
          <a:chExt cx="0" cy="0"/>
        </a:xfrm>
      </p:grpSpPr>
      <p:pic>
        <p:nvPicPr>
          <p:cNvPr id="79" name="Google Shape;79;p16">
            <a:extLst>
              <a:ext uri="{FF2B5EF4-FFF2-40B4-BE49-F238E27FC236}">
                <a16:creationId xmlns:a16="http://schemas.microsoft.com/office/drawing/2014/main" id="{74B07C3E-BD73-80DE-CC5E-86323ADC92CC}"/>
              </a:ext>
            </a:extLst>
          </p:cNvPr>
          <p:cNvPicPr preferRelativeResize="0"/>
          <p:nvPr/>
        </p:nvPicPr>
        <p:blipFill rotWithShape="1">
          <a:blip r:embed="rId3">
            <a:alphaModFix/>
          </a:blip>
          <a:srcRect l="-2180" t="-10000" r="2180" b="10000"/>
          <a:stretch/>
        </p:blipFill>
        <p:spPr>
          <a:xfrm>
            <a:off x="6438600" y="-47150"/>
            <a:ext cx="2705400" cy="708915"/>
          </a:xfrm>
          <a:prstGeom prst="rect">
            <a:avLst/>
          </a:prstGeom>
          <a:noFill/>
          <a:ln>
            <a:noFill/>
          </a:ln>
        </p:spPr>
      </p:pic>
      <p:sp>
        <p:nvSpPr>
          <p:cNvPr id="2" name="Title 1">
            <a:extLst>
              <a:ext uri="{FF2B5EF4-FFF2-40B4-BE49-F238E27FC236}">
                <a16:creationId xmlns:a16="http://schemas.microsoft.com/office/drawing/2014/main" id="{495CCA2F-C6CF-1DC9-87EF-609CF72F05E2}"/>
              </a:ext>
            </a:extLst>
          </p:cNvPr>
          <p:cNvSpPr>
            <a:spLocks noGrp="1"/>
          </p:cNvSpPr>
          <p:nvPr>
            <p:ph type="title"/>
          </p:nvPr>
        </p:nvSpPr>
        <p:spPr>
          <a:xfrm>
            <a:off x="376088" y="307306"/>
            <a:ext cx="6224737" cy="1020979"/>
          </a:xfrm>
        </p:spPr>
        <p:txBody>
          <a:bodyPr>
            <a:noAutofit/>
          </a:bodyPr>
          <a:lstStyle/>
          <a:p>
            <a:r>
              <a:rPr lang="en-IN" b="1" dirty="0"/>
              <a:t>Module 3– Predicted vs Residuals</a:t>
            </a:r>
          </a:p>
        </p:txBody>
      </p:sp>
      <p:sp>
        <p:nvSpPr>
          <p:cNvPr id="3" name="TextBox 2">
            <a:extLst>
              <a:ext uri="{FF2B5EF4-FFF2-40B4-BE49-F238E27FC236}">
                <a16:creationId xmlns:a16="http://schemas.microsoft.com/office/drawing/2014/main" id="{738C1117-1763-F49D-953D-406BE25FFC22}"/>
              </a:ext>
            </a:extLst>
          </p:cNvPr>
          <p:cNvSpPr txBox="1"/>
          <p:nvPr/>
        </p:nvSpPr>
        <p:spPr>
          <a:xfrm>
            <a:off x="2103151" y="2656742"/>
            <a:ext cx="1525573" cy="315856"/>
          </a:xfrm>
          <a:prstGeom prst="rect">
            <a:avLst/>
          </a:prstGeom>
          <a:noFill/>
        </p:spPr>
        <p:txBody>
          <a:bodyPr wrap="square">
            <a:spAutoFit/>
          </a:bodyPr>
          <a:lstStyle/>
          <a:p>
            <a:pPr lvl="0" algn="l" rtl="0">
              <a:lnSpc>
                <a:spcPct val="150000"/>
              </a:lnSpc>
              <a:spcBef>
                <a:spcPts val="0"/>
              </a:spcBef>
              <a:spcAft>
                <a:spcPts val="0"/>
              </a:spcAft>
            </a:pPr>
            <a:r>
              <a:rPr lang="en-US" sz="1100" dirty="0">
                <a:latin typeface="Times New Roman" panose="02020603050405020304" pitchFamily="18" charset="0"/>
                <a:cs typeface="Times New Roman" panose="02020603050405020304" pitchFamily="18" charset="0"/>
              </a:rPr>
              <a:t>Random Forest</a:t>
            </a:r>
          </a:p>
        </p:txBody>
      </p:sp>
      <p:sp>
        <p:nvSpPr>
          <p:cNvPr id="5" name="TextBox 4">
            <a:extLst>
              <a:ext uri="{FF2B5EF4-FFF2-40B4-BE49-F238E27FC236}">
                <a16:creationId xmlns:a16="http://schemas.microsoft.com/office/drawing/2014/main" id="{142CB35C-7BD2-3E89-7D22-B642FDBD12AB}"/>
              </a:ext>
            </a:extLst>
          </p:cNvPr>
          <p:cNvSpPr txBox="1"/>
          <p:nvPr/>
        </p:nvSpPr>
        <p:spPr>
          <a:xfrm>
            <a:off x="5838038" y="2639526"/>
            <a:ext cx="1525573" cy="315856"/>
          </a:xfrm>
          <a:prstGeom prst="rect">
            <a:avLst/>
          </a:prstGeom>
          <a:noFill/>
        </p:spPr>
        <p:txBody>
          <a:bodyPr wrap="square">
            <a:spAutoFit/>
          </a:bodyPr>
          <a:lstStyle/>
          <a:p>
            <a:pPr lvl="0" algn="l" rtl="0">
              <a:lnSpc>
                <a:spcPct val="150000"/>
              </a:lnSpc>
              <a:spcBef>
                <a:spcPts val="0"/>
              </a:spcBef>
              <a:spcAft>
                <a:spcPts val="0"/>
              </a:spcAft>
            </a:pPr>
            <a:r>
              <a:rPr lang="en-US" sz="1100" dirty="0" err="1">
                <a:latin typeface="Times New Roman" panose="02020603050405020304" pitchFamily="18" charset="0"/>
                <a:cs typeface="Times New Roman" panose="02020603050405020304" pitchFamily="18" charset="0"/>
              </a:rPr>
              <a:t>XGBoost</a:t>
            </a:r>
            <a:endParaRPr lang="en-US" sz="1100"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459DBF07-1253-6AC1-3E24-2061C789A7D3}"/>
              </a:ext>
            </a:extLst>
          </p:cNvPr>
          <p:cNvSpPr txBox="1"/>
          <p:nvPr/>
        </p:nvSpPr>
        <p:spPr>
          <a:xfrm>
            <a:off x="2103151" y="4787053"/>
            <a:ext cx="1525573" cy="315856"/>
          </a:xfrm>
          <a:prstGeom prst="rect">
            <a:avLst/>
          </a:prstGeom>
          <a:noFill/>
        </p:spPr>
        <p:txBody>
          <a:bodyPr wrap="square">
            <a:spAutoFit/>
          </a:bodyPr>
          <a:lstStyle/>
          <a:p>
            <a:pPr lvl="0" algn="l" rtl="0">
              <a:lnSpc>
                <a:spcPct val="150000"/>
              </a:lnSpc>
              <a:spcBef>
                <a:spcPts val="0"/>
              </a:spcBef>
              <a:spcAft>
                <a:spcPts val="0"/>
              </a:spcAft>
            </a:pPr>
            <a:r>
              <a:rPr lang="en-US" sz="1100" dirty="0">
                <a:latin typeface="Times New Roman" panose="02020603050405020304" pitchFamily="18" charset="0"/>
                <a:cs typeface="Times New Roman" panose="02020603050405020304" pitchFamily="18" charset="0"/>
              </a:rPr>
              <a:t>Bagging Regressor</a:t>
            </a:r>
          </a:p>
        </p:txBody>
      </p:sp>
      <p:sp>
        <p:nvSpPr>
          <p:cNvPr id="8" name="TextBox 7">
            <a:extLst>
              <a:ext uri="{FF2B5EF4-FFF2-40B4-BE49-F238E27FC236}">
                <a16:creationId xmlns:a16="http://schemas.microsoft.com/office/drawing/2014/main" id="{1EBBC728-A77F-EB26-059E-E6E593344595}"/>
              </a:ext>
            </a:extLst>
          </p:cNvPr>
          <p:cNvSpPr txBox="1"/>
          <p:nvPr/>
        </p:nvSpPr>
        <p:spPr>
          <a:xfrm>
            <a:off x="5624393" y="4824840"/>
            <a:ext cx="1525573" cy="315856"/>
          </a:xfrm>
          <a:prstGeom prst="rect">
            <a:avLst/>
          </a:prstGeom>
          <a:noFill/>
        </p:spPr>
        <p:txBody>
          <a:bodyPr wrap="square">
            <a:spAutoFit/>
          </a:bodyPr>
          <a:lstStyle/>
          <a:p>
            <a:pPr lvl="0" algn="l" rtl="0">
              <a:lnSpc>
                <a:spcPct val="150000"/>
              </a:lnSpc>
              <a:spcBef>
                <a:spcPts val="0"/>
              </a:spcBef>
              <a:spcAft>
                <a:spcPts val="0"/>
              </a:spcAft>
            </a:pPr>
            <a:r>
              <a:rPr lang="en-US" sz="1100" dirty="0">
                <a:latin typeface="Times New Roman" panose="02020603050405020304" pitchFamily="18" charset="0"/>
                <a:cs typeface="Times New Roman" panose="02020603050405020304" pitchFamily="18" charset="0"/>
              </a:rPr>
              <a:t>LGBM Regressor</a:t>
            </a:r>
          </a:p>
        </p:txBody>
      </p:sp>
      <p:pic>
        <p:nvPicPr>
          <p:cNvPr id="11" name="Picture 10">
            <a:extLst>
              <a:ext uri="{FF2B5EF4-FFF2-40B4-BE49-F238E27FC236}">
                <a16:creationId xmlns:a16="http://schemas.microsoft.com/office/drawing/2014/main" id="{51BE2927-B8D5-59A6-1521-E24A86C7089C}"/>
              </a:ext>
            </a:extLst>
          </p:cNvPr>
          <p:cNvPicPr>
            <a:picLocks noChangeAspect="1"/>
          </p:cNvPicPr>
          <p:nvPr/>
        </p:nvPicPr>
        <p:blipFill>
          <a:blip r:embed="rId4"/>
          <a:stretch>
            <a:fillRect/>
          </a:stretch>
        </p:blipFill>
        <p:spPr>
          <a:xfrm>
            <a:off x="1240087" y="884692"/>
            <a:ext cx="3091282" cy="1772050"/>
          </a:xfrm>
          <a:prstGeom prst="rect">
            <a:avLst/>
          </a:prstGeom>
        </p:spPr>
      </p:pic>
      <p:pic>
        <p:nvPicPr>
          <p:cNvPr id="14" name="Picture 13">
            <a:extLst>
              <a:ext uri="{FF2B5EF4-FFF2-40B4-BE49-F238E27FC236}">
                <a16:creationId xmlns:a16="http://schemas.microsoft.com/office/drawing/2014/main" id="{4A4AB9CC-2C3F-79A0-9A7F-E5A234987251}"/>
              </a:ext>
            </a:extLst>
          </p:cNvPr>
          <p:cNvPicPr>
            <a:picLocks noChangeAspect="1"/>
          </p:cNvPicPr>
          <p:nvPr/>
        </p:nvPicPr>
        <p:blipFill>
          <a:blip r:embed="rId5"/>
          <a:stretch>
            <a:fillRect/>
          </a:stretch>
        </p:blipFill>
        <p:spPr>
          <a:xfrm>
            <a:off x="4781133" y="828276"/>
            <a:ext cx="3091280" cy="1884881"/>
          </a:xfrm>
          <a:prstGeom prst="rect">
            <a:avLst/>
          </a:prstGeom>
        </p:spPr>
      </p:pic>
      <p:pic>
        <p:nvPicPr>
          <p:cNvPr id="16" name="Picture 15">
            <a:extLst>
              <a:ext uri="{FF2B5EF4-FFF2-40B4-BE49-F238E27FC236}">
                <a16:creationId xmlns:a16="http://schemas.microsoft.com/office/drawing/2014/main" id="{373F108B-4F8E-1559-235A-4747FE4EFE66}"/>
              </a:ext>
            </a:extLst>
          </p:cNvPr>
          <p:cNvPicPr>
            <a:picLocks noChangeAspect="1"/>
          </p:cNvPicPr>
          <p:nvPr/>
        </p:nvPicPr>
        <p:blipFill>
          <a:blip r:embed="rId6"/>
          <a:stretch>
            <a:fillRect/>
          </a:stretch>
        </p:blipFill>
        <p:spPr>
          <a:xfrm>
            <a:off x="1240087" y="2982517"/>
            <a:ext cx="2966869" cy="1804536"/>
          </a:xfrm>
          <a:prstGeom prst="rect">
            <a:avLst/>
          </a:prstGeom>
        </p:spPr>
      </p:pic>
      <p:pic>
        <p:nvPicPr>
          <p:cNvPr id="18" name="Picture 17">
            <a:extLst>
              <a:ext uri="{FF2B5EF4-FFF2-40B4-BE49-F238E27FC236}">
                <a16:creationId xmlns:a16="http://schemas.microsoft.com/office/drawing/2014/main" id="{BB88246E-96AF-EE66-BF1B-4804E67C85A3}"/>
              </a:ext>
            </a:extLst>
          </p:cNvPr>
          <p:cNvPicPr>
            <a:picLocks noChangeAspect="1"/>
          </p:cNvPicPr>
          <p:nvPr/>
        </p:nvPicPr>
        <p:blipFill>
          <a:blip r:embed="rId7"/>
          <a:stretch>
            <a:fillRect/>
          </a:stretch>
        </p:blipFill>
        <p:spPr>
          <a:xfrm>
            <a:off x="4743214" y="2941870"/>
            <a:ext cx="3045728" cy="1845183"/>
          </a:xfrm>
          <a:prstGeom prst="rect">
            <a:avLst/>
          </a:prstGeom>
        </p:spPr>
      </p:pic>
    </p:spTree>
    <p:extLst>
      <p:ext uri="{BB962C8B-B14F-4D97-AF65-F5344CB8AC3E}">
        <p14:creationId xmlns:p14="http://schemas.microsoft.com/office/powerpoint/2010/main" val="13662921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77">
          <a:extLst>
            <a:ext uri="{FF2B5EF4-FFF2-40B4-BE49-F238E27FC236}">
              <a16:creationId xmlns:a16="http://schemas.microsoft.com/office/drawing/2014/main" id="{C35B0C7D-AD39-9019-4030-3C6EF94EAC79}"/>
            </a:ext>
          </a:extLst>
        </p:cNvPr>
        <p:cNvGrpSpPr/>
        <p:nvPr/>
      </p:nvGrpSpPr>
      <p:grpSpPr>
        <a:xfrm>
          <a:off x="0" y="0"/>
          <a:ext cx="0" cy="0"/>
          <a:chOff x="0" y="0"/>
          <a:chExt cx="0" cy="0"/>
        </a:xfrm>
      </p:grpSpPr>
      <p:pic>
        <p:nvPicPr>
          <p:cNvPr id="79" name="Google Shape;79;p16">
            <a:extLst>
              <a:ext uri="{FF2B5EF4-FFF2-40B4-BE49-F238E27FC236}">
                <a16:creationId xmlns:a16="http://schemas.microsoft.com/office/drawing/2014/main" id="{74B07C3E-BD73-80DE-CC5E-86323ADC92CC}"/>
              </a:ext>
            </a:extLst>
          </p:cNvPr>
          <p:cNvPicPr preferRelativeResize="0"/>
          <p:nvPr/>
        </p:nvPicPr>
        <p:blipFill rotWithShape="1">
          <a:blip r:embed="rId3">
            <a:alphaModFix/>
          </a:blip>
          <a:srcRect l="-2180" t="-10000" r="2180" b="10000"/>
          <a:stretch/>
        </p:blipFill>
        <p:spPr>
          <a:xfrm>
            <a:off x="6438600" y="-47150"/>
            <a:ext cx="2705400" cy="708915"/>
          </a:xfrm>
          <a:prstGeom prst="rect">
            <a:avLst/>
          </a:prstGeom>
          <a:noFill/>
          <a:ln>
            <a:noFill/>
          </a:ln>
        </p:spPr>
      </p:pic>
      <p:sp>
        <p:nvSpPr>
          <p:cNvPr id="2" name="Title 1">
            <a:extLst>
              <a:ext uri="{FF2B5EF4-FFF2-40B4-BE49-F238E27FC236}">
                <a16:creationId xmlns:a16="http://schemas.microsoft.com/office/drawing/2014/main" id="{495CCA2F-C6CF-1DC9-87EF-609CF72F05E2}"/>
              </a:ext>
            </a:extLst>
          </p:cNvPr>
          <p:cNvSpPr>
            <a:spLocks noGrp="1"/>
          </p:cNvSpPr>
          <p:nvPr>
            <p:ph type="title"/>
          </p:nvPr>
        </p:nvSpPr>
        <p:spPr>
          <a:xfrm>
            <a:off x="376088" y="307306"/>
            <a:ext cx="6224737" cy="1020979"/>
          </a:xfrm>
        </p:spPr>
        <p:txBody>
          <a:bodyPr>
            <a:noAutofit/>
          </a:bodyPr>
          <a:lstStyle/>
          <a:p>
            <a:r>
              <a:rPr lang="en-IN" b="1" dirty="0"/>
              <a:t>Module 3– Residual Histograms</a:t>
            </a:r>
          </a:p>
        </p:txBody>
      </p:sp>
      <p:pic>
        <p:nvPicPr>
          <p:cNvPr id="4" name="Picture 3">
            <a:extLst>
              <a:ext uri="{FF2B5EF4-FFF2-40B4-BE49-F238E27FC236}">
                <a16:creationId xmlns:a16="http://schemas.microsoft.com/office/drawing/2014/main" id="{207BD434-A41C-35AD-E6A2-D7461C9E150F}"/>
              </a:ext>
            </a:extLst>
          </p:cNvPr>
          <p:cNvPicPr>
            <a:picLocks noChangeAspect="1"/>
          </p:cNvPicPr>
          <p:nvPr/>
        </p:nvPicPr>
        <p:blipFill>
          <a:blip r:embed="rId4"/>
          <a:stretch>
            <a:fillRect/>
          </a:stretch>
        </p:blipFill>
        <p:spPr>
          <a:xfrm>
            <a:off x="914400" y="884573"/>
            <a:ext cx="3546909" cy="1849208"/>
          </a:xfrm>
          <a:prstGeom prst="rect">
            <a:avLst/>
          </a:prstGeom>
        </p:spPr>
      </p:pic>
      <p:pic>
        <p:nvPicPr>
          <p:cNvPr id="6" name="Picture 5">
            <a:extLst>
              <a:ext uri="{FF2B5EF4-FFF2-40B4-BE49-F238E27FC236}">
                <a16:creationId xmlns:a16="http://schemas.microsoft.com/office/drawing/2014/main" id="{60339CE2-CD4B-F9FC-47E1-8EEF059D927B}"/>
              </a:ext>
            </a:extLst>
          </p:cNvPr>
          <p:cNvPicPr>
            <a:picLocks noChangeAspect="1"/>
          </p:cNvPicPr>
          <p:nvPr/>
        </p:nvPicPr>
        <p:blipFill>
          <a:blip r:embed="rId5"/>
          <a:stretch>
            <a:fillRect/>
          </a:stretch>
        </p:blipFill>
        <p:spPr>
          <a:xfrm>
            <a:off x="4893467" y="884573"/>
            <a:ext cx="3498503" cy="1837577"/>
          </a:xfrm>
          <a:prstGeom prst="rect">
            <a:avLst/>
          </a:prstGeom>
        </p:spPr>
      </p:pic>
      <p:pic>
        <p:nvPicPr>
          <p:cNvPr id="8" name="Picture 7">
            <a:extLst>
              <a:ext uri="{FF2B5EF4-FFF2-40B4-BE49-F238E27FC236}">
                <a16:creationId xmlns:a16="http://schemas.microsoft.com/office/drawing/2014/main" id="{DAA0B7CC-DB97-DA77-7074-F8A83D13BDA6}"/>
              </a:ext>
            </a:extLst>
          </p:cNvPr>
          <p:cNvPicPr>
            <a:picLocks noChangeAspect="1"/>
          </p:cNvPicPr>
          <p:nvPr/>
        </p:nvPicPr>
        <p:blipFill>
          <a:blip r:embed="rId6"/>
          <a:stretch>
            <a:fillRect/>
          </a:stretch>
        </p:blipFill>
        <p:spPr>
          <a:xfrm>
            <a:off x="977208" y="3038652"/>
            <a:ext cx="3484101" cy="1797542"/>
          </a:xfrm>
          <a:prstGeom prst="rect">
            <a:avLst/>
          </a:prstGeom>
        </p:spPr>
      </p:pic>
      <p:pic>
        <p:nvPicPr>
          <p:cNvPr id="10" name="Picture 9">
            <a:extLst>
              <a:ext uri="{FF2B5EF4-FFF2-40B4-BE49-F238E27FC236}">
                <a16:creationId xmlns:a16="http://schemas.microsoft.com/office/drawing/2014/main" id="{BB96CCA5-1C0C-0B79-2305-9F6DCFE4CB11}"/>
              </a:ext>
            </a:extLst>
          </p:cNvPr>
          <p:cNvPicPr>
            <a:picLocks noChangeAspect="1"/>
          </p:cNvPicPr>
          <p:nvPr/>
        </p:nvPicPr>
        <p:blipFill>
          <a:blip r:embed="rId7"/>
          <a:stretch>
            <a:fillRect/>
          </a:stretch>
        </p:blipFill>
        <p:spPr>
          <a:xfrm>
            <a:off x="4817475" y="3024501"/>
            <a:ext cx="3652757" cy="1901032"/>
          </a:xfrm>
          <a:prstGeom prst="rect">
            <a:avLst/>
          </a:prstGeom>
        </p:spPr>
      </p:pic>
      <p:sp>
        <p:nvSpPr>
          <p:cNvPr id="3" name="TextBox 2">
            <a:extLst>
              <a:ext uri="{FF2B5EF4-FFF2-40B4-BE49-F238E27FC236}">
                <a16:creationId xmlns:a16="http://schemas.microsoft.com/office/drawing/2014/main" id="{87611FC2-35EE-8703-F231-2D5E7E28836B}"/>
              </a:ext>
            </a:extLst>
          </p:cNvPr>
          <p:cNvSpPr txBox="1"/>
          <p:nvPr/>
        </p:nvSpPr>
        <p:spPr>
          <a:xfrm>
            <a:off x="2103151" y="2656742"/>
            <a:ext cx="1525573" cy="315856"/>
          </a:xfrm>
          <a:prstGeom prst="rect">
            <a:avLst/>
          </a:prstGeom>
          <a:noFill/>
        </p:spPr>
        <p:txBody>
          <a:bodyPr wrap="square">
            <a:spAutoFit/>
          </a:bodyPr>
          <a:lstStyle/>
          <a:p>
            <a:pPr lvl="0" algn="l" rtl="0">
              <a:lnSpc>
                <a:spcPct val="150000"/>
              </a:lnSpc>
              <a:spcBef>
                <a:spcPts val="0"/>
              </a:spcBef>
              <a:spcAft>
                <a:spcPts val="0"/>
              </a:spcAft>
            </a:pPr>
            <a:r>
              <a:rPr lang="en-US" sz="1100" dirty="0">
                <a:latin typeface="Times New Roman" panose="02020603050405020304" pitchFamily="18" charset="0"/>
                <a:cs typeface="Times New Roman" panose="02020603050405020304" pitchFamily="18" charset="0"/>
              </a:rPr>
              <a:t>Random Forest</a:t>
            </a:r>
          </a:p>
        </p:txBody>
      </p:sp>
      <p:sp>
        <p:nvSpPr>
          <p:cNvPr id="5" name="TextBox 4">
            <a:extLst>
              <a:ext uri="{FF2B5EF4-FFF2-40B4-BE49-F238E27FC236}">
                <a16:creationId xmlns:a16="http://schemas.microsoft.com/office/drawing/2014/main" id="{DE27FB38-9AC3-8847-B476-2205B3E68C61}"/>
              </a:ext>
            </a:extLst>
          </p:cNvPr>
          <p:cNvSpPr txBox="1"/>
          <p:nvPr/>
        </p:nvSpPr>
        <p:spPr>
          <a:xfrm>
            <a:off x="5838038" y="2639526"/>
            <a:ext cx="1525573" cy="315856"/>
          </a:xfrm>
          <a:prstGeom prst="rect">
            <a:avLst/>
          </a:prstGeom>
          <a:noFill/>
        </p:spPr>
        <p:txBody>
          <a:bodyPr wrap="square">
            <a:spAutoFit/>
          </a:bodyPr>
          <a:lstStyle/>
          <a:p>
            <a:pPr lvl="0" algn="l" rtl="0">
              <a:lnSpc>
                <a:spcPct val="150000"/>
              </a:lnSpc>
              <a:spcBef>
                <a:spcPts val="0"/>
              </a:spcBef>
              <a:spcAft>
                <a:spcPts val="0"/>
              </a:spcAft>
            </a:pPr>
            <a:r>
              <a:rPr lang="en-US" sz="1100" dirty="0" err="1">
                <a:latin typeface="Times New Roman" panose="02020603050405020304" pitchFamily="18" charset="0"/>
                <a:cs typeface="Times New Roman" panose="02020603050405020304" pitchFamily="18" charset="0"/>
              </a:rPr>
              <a:t>XGBoost</a:t>
            </a:r>
            <a:endParaRPr lang="en-US" sz="1100"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3DD238DC-2744-9736-7AE7-64D15A9EF3FA}"/>
              </a:ext>
            </a:extLst>
          </p:cNvPr>
          <p:cNvSpPr txBox="1"/>
          <p:nvPr/>
        </p:nvSpPr>
        <p:spPr>
          <a:xfrm>
            <a:off x="2103151" y="4787053"/>
            <a:ext cx="1525573" cy="315856"/>
          </a:xfrm>
          <a:prstGeom prst="rect">
            <a:avLst/>
          </a:prstGeom>
          <a:noFill/>
        </p:spPr>
        <p:txBody>
          <a:bodyPr wrap="square">
            <a:spAutoFit/>
          </a:bodyPr>
          <a:lstStyle/>
          <a:p>
            <a:pPr lvl="0" algn="l" rtl="0">
              <a:lnSpc>
                <a:spcPct val="150000"/>
              </a:lnSpc>
              <a:spcBef>
                <a:spcPts val="0"/>
              </a:spcBef>
              <a:spcAft>
                <a:spcPts val="0"/>
              </a:spcAft>
            </a:pPr>
            <a:r>
              <a:rPr lang="en-US" sz="1100" dirty="0">
                <a:latin typeface="Times New Roman" panose="02020603050405020304" pitchFamily="18" charset="0"/>
                <a:cs typeface="Times New Roman" panose="02020603050405020304" pitchFamily="18" charset="0"/>
              </a:rPr>
              <a:t>Bagging Regressor</a:t>
            </a:r>
          </a:p>
        </p:txBody>
      </p:sp>
      <p:sp>
        <p:nvSpPr>
          <p:cNvPr id="9" name="TextBox 8">
            <a:extLst>
              <a:ext uri="{FF2B5EF4-FFF2-40B4-BE49-F238E27FC236}">
                <a16:creationId xmlns:a16="http://schemas.microsoft.com/office/drawing/2014/main" id="{9B67CA73-CF3A-B850-B0F8-F66C10FDD22A}"/>
              </a:ext>
            </a:extLst>
          </p:cNvPr>
          <p:cNvSpPr txBox="1"/>
          <p:nvPr/>
        </p:nvSpPr>
        <p:spPr>
          <a:xfrm>
            <a:off x="5624393" y="4824840"/>
            <a:ext cx="1525573" cy="315856"/>
          </a:xfrm>
          <a:prstGeom prst="rect">
            <a:avLst/>
          </a:prstGeom>
          <a:noFill/>
        </p:spPr>
        <p:txBody>
          <a:bodyPr wrap="square">
            <a:spAutoFit/>
          </a:bodyPr>
          <a:lstStyle/>
          <a:p>
            <a:pPr lvl="0" algn="l" rtl="0">
              <a:lnSpc>
                <a:spcPct val="150000"/>
              </a:lnSpc>
              <a:spcBef>
                <a:spcPts val="0"/>
              </a:spcBef>
              <a:spcAft>
                <a:spcPts val="0"/>
              </a:spcAft>
            </a:pPr>
            <a:r>
              <a:rPr lang="en-US" sz="1100" dirty="0">
                <a:latin typeface="Times New Roman" panose="02020603050405020304" pitchFamily="18" charset="0"/>
                <a:cs typeface="Times New Roman" panose="02020603050405020304" pitchFamily="18" charset="0"/>
              </a:rPr>
              <a:t>LGBM Regressor</a:t>
            </a:r>
          </a:p>
        </p:txBody>
      </p:sp>
    </p:spTree>
    <p:extLst>
      <p:ext uri="{BB962C8B-B14F-4D97-AF65-F5344CB8AC3E}">
        <p14:creationId xmlns:p14="http://schemas.microsoft.com/office/powerpoint/2010/main" val="325661997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77">
          <a:extLst>
            <a:ext uri="{FF2B5EF4-FFF2-40B4-BE49-F238E27FC236}">
              <a16:creationId xmlns:a16="http://schemas.microsoft.com/office/drawing/2014/main" id="{C35B0C7D-AD39-9019-4030-3C6EF94EAC79}"/>
            </a:ext>
          </a:extLst>
        </p:cNvPr>
        <p:cNvGrpSpPr/>
        <p:nvPr/>
      </p:nvGrpSpPr>
      <p:grpSpPr>
        <a:xfrm>
          <a:off x="0" y="0"/>
          <a:ext cx="0" cy="0"/>
          <a:chOff x="0" y="0"/>
          <a:chExt cx="0" cy="0"/>
        </a:xfrm>
      </p:grpSpPr>
      <p:pic>
        <p:nvPicPr>
          <p:cNvPr id="79" name="Google Shape;79;p16">
            <a:extLst>
              <a:ext uri="{FF2B5EF4-FFF2-40B4-BE49-F238E27FC236}">
                <a16:creationId xmlns:a16="http://schemas.microsoft.com/office/drawing/2014/main" id="{74B07C3E-BD73-80DE-CC5E-86323ADC92CC}"/>
              </a:ext>
            </a:extLst>
          </p:cNvPr>
          <p:cNvPicPr preferRelativeResize="0"/>
          <p:nvPr/>
        </p:nvPicPr>
        <p:blipFill rotWithShape="1">
          <a:blip r:embed="rId3">
            <a:alphaModFix/>
          </a:blip>
          <a:srcRect l="-2180" t="-10000" r="2180" b="10000"/>
          <a:stretch/>
        </p:blipFill>
        <p:spPr>
          <a:xfrm>
            <a:off x="6438600" y="-47150"/>
            <a:ext cx="2705400" cy="708915"/>
          </a:xfrm>
          <a:prstGeom prst="rect">
            <a:avLst/>
          </a:prstGeom>
          <a:noFill/>
          <a:ln>
            <a:noFill/>
          </a:ln>
        </p:spPr>
      </p:pic>
      <p:sp>
        <p:nvSpPr>
          <p:cNvPr id="2" name="Title 1">
            <a:extLst>
              <a:ext uri="{FF2B5EF4-FFF2-40B4-BE49-F238E27FC236}">
                <a16:creationId xmlns:a16="http://schemas.microsoft.com/office/drawing/2014/main" id="{495CCA2F-C6CF-1DC9-87EF-609CF72F05E2}"/>
              </a:ext>
            </a:extLst>
          </p:cNvPr>
          <p:cNvSpPr>
            <a:spLocks noGrp="1"/>
          </p:cNvSpPr>
          <p:nvPr>
            <p:ph type="title"/>
          </p:nvPr>
        </p:nvSpPr>
        <p:spPr>
          <a:xfrm>
            <a:off x="376088" y="307306"/>
            <a:ext cx="6224737" cy="1020979"/>
          </a:xfrm>
        </p:spPr>
        <p:txBody>
          <a:bodyPr>
            <a:noAutofit/>
          </a:bodyPr>
          <a:lstStyle/>
          <a:p>
            <a:r>
              <a:rPr lang="en-IN" b="1" dirty="0"/>
              <a:t>Module 3– Comparative Analysis</a:t>
            </a:r>
          </a:p>
        </p:txBody>
      </p:sp>
      <p:sp>
        <p:nvSpPr>
          <p:cNvPr id="11" name="Google Shape;80;p16">
            <a:extLst>
              <a:ext uri="{FF2B5EF4-FFF2-40B4-BE49-F238E27FC236}">
                <a16:creationId xmlns:a16="http://schemas.microsoft.com/office/drawing/2014/main" id="{D0602718-DB62-012B-4E64-A27B1BE5159A}"/>
              </a:ext>
            </a:extLst>
          </p:cNvPr>
          <p:cNvSpPr txBox="1"/>
          <p:nvPr/>
        </p:nvSpPr>
        <p:spPr>
          <a:xfrm>
            <a:off x="467528" y="857899"/>
            <a:ext cx="8027470" cy="530884"/>
          </a:xfrm>
          <a:prstGeom prst="rect">
            <a:avLst/>
          </a:prstGeom>
          <a:noFill/>
          <a:ln>
            <a:noFill/>
          </a:ln>
        </p:spPr>
        <p:txBody>
          <a:bodyPr spcFirstLastPara="1" wrap="square" lIns="91425" tIns="91425" rIns="91425" bIns="91425" anchor="t" anchorCtr="0">
            <a:spAutoFit/>
          </a:bodyPr>
          <a:lstStyle/>
          <a:p>
            <a:pPr marL="285750" lvl="0" indent="-285750" algn="l" rtl="0">
              <a:lnSpc>
                <a:spcPct val="150000"/>
              </a:lnSpc>
              <a:spcBef>
                <a:spcPts val="0"/>
              </a:spcBef>
              <a:spcAft>
                <a:spcPts val="0"/>
              </a:spcAft>
              <a:buFont typeface="Wingdings" panose="05000000000000000000" pitchFamily="2" charset="2"/>
              <a:buChar char="q"/>
            </a:pPr>
            <a:r>
              <a:rPr lang="en-US" sz="1500" dirty="0">
                <a:solidFill>
                  <a:schemeClr val="dk1"/>
                </a:solidFill>
                <a:latin typeface="Times New Roman" panose="02020603050405020304" pitchFamily="18" charset="0"/>
                <a:ea typeface="Raleway"/>
                <a:cs typeface="Times New Roman" panose="02020603050405020304" pitchFamily="18" charset="0"/>
                <a:sym typeface="Raleway"/>
              </a:rPr>
              <a:t>Performance of different ML models </a:t>
            </a:r>
            <a:r>
              <a:rPr lang="en-US" sz="1500" dirty="0" err="1">
                <a:solidFill>
                  <a:schemeClr val="dk1"/>
                </a:solidFill>
                <a:latin typeface="Times New Roman" panose="02020603050405020304" pitchFamily="18" charset="0"/>
                <a:ea typeface="Raleway"/>
                <a:cs typeface="Times New Roman" panose="02020603050405020304" pitchFamily="18" charset="0"/>
                <a:sym typeface="Raleway"/>
              </a:rPr>
              <a:t>wrt</a:t>
            </a:r>
            <a:r>
              <a:rPr lang="en-US" sz="1500" dirty="0">
                <a:solidFill>
                  <a:schemeClr val="dk1"/>
                </a:solidFill>
                <a:latin typeface="Times New Roman" panose="02020603050405020304" pitchFamily="18" charset="0"/>
                <a:ea typeface="Raleway"/>
                <a:cs typeface="Times New Roman" panose="02020603050405020304" pitchFamily="18" charset="0"/>
                <a:sym typeface="Raleway"/>
              </a:rPr>
              <a:t> </a:t>
            </a:r>
            <a:r>
              <a:rPr lang="en-US" sz="1500" b="1" dirty="0">
                <a:solidFill>
                  <a:schemeClr val="dk1"/>
                </a:solidFill>
                <a:latin typeface="Times New Roman" panose="02020603050405020304" pitchFamily="18" charset="0"/>
                <a:ea typeface="Raleway"/>
                <a:cs typeface="Times New Roman" panose="02020603050405020304" pitchFamily="18" charset="0"/>
                <a:sym typeface="Raleway"/>
              </a:rPr>
              <a:t>Monthly Average data preprocessing</a:t>
            </a:r>
            <a:endParaRPr lang="en-US" sz="1500" dirty="0">
              <a:solidFill>
                <a:schemeClr val="dk1"/>
              </a:solidFill>
              <a:latin typeface="Times New Roman" panose="02020603050405020304" pitchFamily="18" charset="0"/>
              <a:ea typeface="Raleway"/>
              <a:cs typeface="Times New Roman" panose="02020603050405020304" pitchFamily="18" charset="0"/>
              <a:sym typeface="Raleway"/>
            </a:endParaRPr>
          </a:p>
        </p:txBody>
      </p:sp>
      <p:sp>
        <p:nvSpPr>
          <p:cNvPr id="12" name="Google Shape;80;p16">
            <a:extLst>
              <a:ext uri="{FF2B5EF4-FFF2-40B4-BE49-F238E27FC236}">
                <a16:creationId xmlns:a16="http://schemas.microsoft.com/office/drawing/2014/main" id="{5C0DF63E-D410-3325-A793-0371D5248E25}"/>
              </a:ext>
            </a:extLst>
          </p:cNvPr>
          <p:cNvSpPr txBox="1"/>
          <p:nvPr/>
        </p:nvSpPr>
        <p:spPr>
          <a:xfrm>
            <a:off x="467528" y="2820248"/>
            <a:ext cx="8027470" cy="530884"/>
          </a:xfrm>
          <a:prstGeom prst="rect">
            <a:avLst/>
          </a:prstGeom>
          <a:noFill/>
          <a:ln>
            <a:noFill/>
          </a:ln>
        </p:spPr>
        <p:txBody>
          <a:bodyPr spcFirstLastPara="1" wrap="square" lIns="91425" tIns="91425" rIns="91425" bIns="91425" anchor="t" anchorCtr="0">
            <a:spAutoFit/>
          </a:bodyPr>
          <a:lstStyle/>
          <a:p>
            <a:pPr marL="285750" lvl="0" indent="-285750" algn="l" rtl="0">
              <a:lnSpc>
                <a:spcPct val="150000"/>
              </a:lnSpc>
              <a:spcBef>
                <a:spcPts val="0"/>
              </a:spcBef>
              <a:spcAft>
                <a:spcPts val="0"/>
              </a:spcAft>
              <a:buFont typeface="Wingdings" panose="05000000000000000000" pitchFamily="2" charset="2"/>
              <a:buChar char="q"/>
            </a:pPr>
            <a:r>
              <a:rPr lang="en-US" sz="1500" dirty="0">
                <a:solidFill>
                  <a:schemeClr val="dk1"/>
                </a:solidFill>
                <a:latin typeface="Times New Roman" panose="02020603050405020304" pitchFamily="18" charset="0"/>
                <a:ea typeface="Raleway"/>
                <a:cs typeface="Times New Roman" panose="02020603050405020304" pitchFamily="18" charset="0"/>
                <a:sym typeface="Raleway"/>
              </a:rPr>
              <a:t>Performance of different ML models </a:t>
            </a:r>
            <a:r>
              <a:rPr lang="en-US" sz="1500" dirty="0" err="1">
                <a:solidFill>
                  <a:schemeClr val="dk1"/>
                </a:solidFill>
                <a:latin typeface="Times New Roman" panose="02020603050405020304" pitchFamily="18" charset="0"/>
                <a:ea typeface="Raleway"/>
                <a:cs typeface="Times New Roman" panose="02020603050405020304" pitchFamily="18" charset="0"/>
                <a:sym typeface="Raleway"/>
              </a:rPr>
              <a:t>wrt</a:t>
            </a:r>
            <a:r>
              <a:rPr lang="en-US" sz="1500" dirty="0">
                <a:solidFill>
                  <a:schemeClr val="dk1"/>
                </a:solidFill>
                <a:latin typeface="Times New Roman" panose="02020603050405020304" pitchFamily="18" charset="0"/>
                <a:ea typeface="Raleway"/>
                <a:cs typeface="Times New Roman" panose="02020603050405020304" pitchFamily="18" charset="0"/>
                <a:sym typeface="Raleway"/>
              </a:rPr>
              <a:t> </a:t>
            </a:r>
            <a:r>
              <a:rPr lang="en-US" sz="1500" b="1" dirty="0">
                <a:solidFill>
                  <a:schemeClr val="dk1"/>
                </a:solidFill>
                <a:latin typeface="Times New Roman" panose="02020603050405020304" pitchFamily="18" charset="0"/>
                <a:ea typeface="Raleway"/>
                <a:cs typeface="Times New Roman" panose="02020603050405020304" pitchFamily="18" charset="0"/>
                <a:sym typeface="Raleway"/>
              </a:rPr>
              <a:t>Closest row value data preprocessing</a:t>
            </a:r>
            <a:endParaRPr lang="en-US" sz="1500" dirty="0">
              <a:solidFill>
                <a:schemeClr val="dk1"/>
              </a:solidFill>
              <a:latin typeface="Times New Roman" panose="02020603050405020304" pitchFamily="18" charset="0"/>
              <a:ea typeface="Raleway"/>
              <a:cs typeface="Times New Roman" panose="02020603050405020304" pitchFamily="18" charset="0"/>
              <a:sym typeface="Raleway"/>
            </a:endParaRPr>
          </a:p>
        </p:txBody>
      </p:sp>
      <p:pic>
        <p:nvPicPr>
          <p:cNvPr id="16" name="Picture 15">
            <a:extLst>
              <a:ext uri="{FF2B5EF4-FFF2-40B4-BE49-F238E27FC236}">
                <a16:creationId xmlns:a16="http://schemas.microsoft.com/office/drawing/2014/main" id="{6330126F-5A04-E13F-F39D-946E8A1366D6}"/>
              </a:ext>
            </a:extLst>
          </p:cNvPr>
          <p:cNvPicPr>
            <a:picLocks noChangeAspect="1"/>
          </p:cNvPicPr>
          <p:nvPr/>
        </p:nvPicPr>
        <p:blipFill>
          <a:blip r:embed="rId4"/>
          <a:stretch>
            <a:fillRect/>
          </a:stretch>
        </p:blipFill>
        <p:spPr>
          <a:xfrm>
            <a:off x="3725212" y="1871844"/>
            <a:ext cx="4418973" cy="830634"/>
          </a:xfrm>
          <a:prstGeom prst="rect">
            <a:avLst/>
          </a:prstGeom>
        </p:spPr>
      </p:pic>
      <p:pic>
        <p:nvPicPr>
          <p:cNvPr id="14" name="Picture 13">
            <a:extLst>
              <a:ext uri="{FF2B5EF4-FFF2-40B4-BE49-F238E27FC236}">
                <a16:creationId xmlns:a16="http://schemas.microsoft.com/office/drawing/2014/main" id="{7F2860F8-8939-08CA-5DAD-36416A5EF5FD}"/>
              </a:ext>
            </a:extLst>
          </p:cNvPr>
          <p:cNvPicPr>
            <a:picLocks noChangeAspect="1"/>
          </p:cNvPicPr>
          <p:nvPr/>
        </p:nvPicPr>
        <p:blipFill>
          <a:blip r:embed="rId5"/>
          <a:stretch>
            <a:fillRect/>
          </a:stretch>
        </p:blipFill>
        <p:spPr>
          <a:xfrm>
            <a:off x="544531" y="1878878"/>
            <a:ext cx="4407089" cy="934336"/>
          </a:xfrm>
          <a:prstGeom prst="rect">
            <a:avLst/>
          </a:prstGeom>
        </p:spPr>
      </p:pic>
      <p:sp>
        <p:nvSpPr>
          <p:cNvPr id="18" name="TextBox 17">
            <a:extLst>
              <a:ext uri="{FF2B5EF4-FFF2-40B4-BE49-F238E27FC236}">
                <a16:creationId xmlns:a16="http://schemas.microsoft.com/office/drawing/2014/main" id="{A612BDA4-8B04-376A-F60B-B3C9BAAE7964}"/>
              </a:ext>
            </a:extLst>
          </p:cNvPr>
          <p:cNvSpPr txBox="1"/>
          <p:nvPr/>
        </p:nvSpPr>
        <p:spPr>
          <a:xfrm>
            <a:off x="2820202" y="1461180"/>
            <a:ext cx="1276311" cy="307777"/>
          </a:xfrm>
          <a:prstGeom prst="rect">
            <a:avLst/>
          </a:prstGeom>
          <a:noFill/>
        </p:spPr>
        <p:txBody>
          <a:bodyPr wrap="none" rtlCol="0">
            <a:spAutoFit/>
          </a:bodyPr>
          <a:lstStyle/>
          <a:p>
            <a:r>
              <a:rPr lang="en-US" b="1" dirty="0">
                <a:latin typeface="Times New Roman" panose="02020603050405020304" pitchFamily="18" charset="0"/>
                <a:cs typeface="Times New Roman" panose="02020603050405020304" pitchFamily="18" charset="0"/>
              </a:rPr>
              <a:t>Training Data</a:t>
            </a:r>
            <a:endParaRPr lang="en-IN" b="1" dirty="0">
              <a:latin typeface="Times New Roman" panose="02020603050405020304" pitchFamily="18" charset="0"/>
              <a:cs typeface="Times New Roman" panose="02020603050405020304" pitchFamily="18" charset="0"/>
            </a:endParaRPr>
          </a:p>
        </p:txBody>
      </p:sp>
      <p:sp>
        <p:nvSpPr>
          <p:cNvPr id="19" name="TextBox 18">
            <a:extLst>
              <a:ext uri="{FF2B5EF4-FFF2-40B4-BE49-F238E27FC236}">
                <a16:creationId xmlns:a16="http://schemas.microsoft.com/office/drawing/2014/main" id="{91BC52E1-63BD-BF82-FA43-C8BD8B674033}"/>
              </a:ext>
            </a:extLst>
          </p:cNvPr>
          <p:cNvSpPr txBox="1"/>
          <p:nvPr/>
        </p:nvSpPr>
        <p:spPr>
          <a:xfrm>
            <a:off x="5934699" y="1431028"/>
            <a:ext cx="1167307" cy="307777"/>
          </a:xfrm>
          <a:prstGeom prst="rect">
            <a:avLst/>
          </a:prstGeom>
          <a:noFill/>
        </p:spPr>
        <p:txBody>
          <a:bodyPr wrap="none" rtlCol="0">
            <a:spAutoFit/>
          </a:bodyPr>
          <a:lstStyle/>
          <a:p>
            <a:r>
              <a:rPr lang="en-US" b="1" dirty="0">
                <a:latin typeface="Times New Roman" panose="02020603050405020304" pitchFamily="18" charset="0"/>
                <a:cs typeface="Times New Roman" panose="02020603050405020304" pitchFamily="18" charset="0"/>
              </a:rPr>
              <a:t>Testing Data</a:t>
            </a:r>
            <a:endParaRPr lang="en-IN" b="1" dirty="0">
              <a:latin typeface="Times New Roman" panose="02020603050405020304" pitchFamily="18" charset="0"/>
              <a:cs typeface="Times New Roman" panose="02020603050405020304" pitchFamily="18" charset="0"/>
            </a:endParaRPr>
          </a:p>
        </p:txBody>
      </p:sp>
      <p:cxnSp>
        <p:nvCxnSpPr>
          <p:cNvPr id="22" name="Straight Connector 21">
            <a:extLst>
              <a:ext uri="{FF2B5EF4-FFF2-40B4-BE49-F238E27FC236}">
                <a16:creationId xmlns:a16="http://schemas.microsoft.com/office/drawing/2014/main" id="{A6C6101D-4CD8-0F5D-5055-56F8D3D35917}"/>
              </a:ext>
            </a:extLst>
          </p:cNvPr>
          <p:cNvCxnSpPr>
            <a:cxnSpLocks/>
          </p:cNvCxnSpPr>
          <p:nvPr/>
        </p:nvCxnSpPr>
        <p:spPr>
          <a:xfrm>
            <a:off x="1880135" y="1878878"/>
            <a:ext cx="0" cy="864322"/>
          </a:xfrm>
          <a:prstGeom prst="line">
            <a:avLst/>
          </a:prstGeom>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680A1194-39FD-E270-A8BC-9E6FC5220C5B}"/>
              </a:ext>
            </a:extLst>
          </p:cNvPr>
          <p:cNvCxnSpPr>
            <a:cxnSpLocks/>
          </p:cNvCxnSpPr>
          <p:nvPr/>
        </p:nvCxnSpPr>
        <p:spPr>
          <a:xfrm>
            <a:off x="5069305" y="1878878"/>
            <a:ext cx="0" cy="864322"/>
          </a:xfrm>
          <a:prstGeom prst="line">
            <a:avLst/>
          </a:prstGeom>
        </p:spPr>
        <p:style>
          <a:lnRef idx="1">
            <a:schemeClr val="dk1"/>
          </a:lnRef>
          <a:fillRef idx="0">
            <a:schemeClr val="dk1"/>
          </a:fillRef>
          <a:effectRef idx="0">
            <a:schemeClr val="dk1"/>
          </a:effectRef>
          <a:fontRef idx="minor">
            <a:schemeClr val="tx1"/>
          </a:fontRef>
        </p:style>
      </p:cxnSp>
      <p:pic>
        <p:nvPicPr>
          <p:cNvPr id="31" name="Picture 30">
            <a:extLst>
              <a:ext uri="{FF2B5EF4-FFF2-40B4-BE49-F238E27FC236}">
                <a16:creationId xmlns:a16="http://schemas.microsoft.com/office/drawing/2014/main" id="{E805C629-5965-A3D1-FCB1-D71C42EF55A3}"/>
              </a:ext>
            </a:extLst>
          </p:cNvPr>
          <p:cNvPicPr>
            <a:picLocks noChangeAspect="1"/>
          </p:cNvPicPr>
          <p:nvPr/>
        </p:nvPicPr>
        <p:blipFill>
          <a:blip r:embed="rId6"/>
          <a:stretch>
            <a:fillRect/>
          </a:stretch>
        </p:blipFill>
        <p:spPr>
          <a:xfrm>
            <a:off x="3725212" y="3730204"/>
            <a:ext cx="4654383" cy="1012740"/>
          </a:xfrm>
          <a:prstGeom prst="rect">
            <a:avLst/>
          </a:prstGeom>
        </p:spPr>
      </p:pic>
      <p:pic>
        <p:nvPicPr>
          <p:cNvPr id="29" name="Picture 28">
            <a:extLst>
              <a:ext uri="{FF2B5EF4-FFF2-40B4-BE49-F238E27FC236}">
                <a16:creationId xmlns:a16="http://schemas.microsoft.com/office/drawing/2014/main" id="{04E62EAF-ACF6-9C9E-218A-B08C3F78D7D2}"/>
              </a:ext>
            </a:extLst>
          </p:cNvPr>
          <p:cNvPicPr>
            <a:picLocks noChangeAspect="1"/>
          </p:cNvPicPr>
          <p:nvPr/>
        </p:nvPicPr>
        <p:blipFill>
          <a:blip r:embed="rId7"/>
          <a:stretch>
            <a:fillRect/>
          </a:stretch>
        </p:blipFill>
        <p:spPr>
          <a:xfrm>
            <a:off x="512318" y="3756886"/>
            <a:ext cx="4615767" cy="933382"/>
          </a:xfrm>
          <a:prstGeom prst="rect">
            <a:avLst/>
          </a:prstGeom>
        </p:spPr>
      </p:pic>
      <p:sp>
        <p:nvSpPr>
          <p:cNvPr id="34" name="TextBox 33">
            <a:extLst>
              <a:ext uri="{FF2B5EF4-FFF2-40B4-BE49-F238E27FC236}">
                <a16:creationId xmlns:a16="http://schemas.microsoft.com/office/drawing/2014/main" id="{1B14F776-75F5-B9A4-7537-805CDE3AECE5}"/>
              </a:ext>
            </a:extLst>
          </p:cNvPr>
          <p:cNvSpPr txBox="1"/>
          <p:nvPr/>
        </p:nvSpPr>
        <p:spPr>
          <a:xfrm>
            <a:off x="2820202" y="3369751"/>
            <a:ext cx="1276311" cy="307777"/>
          </a:xfrm>
          <a:prstGeom prst="rect">
            <a:avLst/>
          </a:prstGeom>
          <a:noFill/>
        </p:spPr>
        <p:txBody>
          <a:bodyPr wrap="none" rtlCol="0">
            <a:spAutoFit/>
          </a:bodyPr>
          <a:lstStyle/>
          <a:p>
            <a:r>
              <a:rPr lang="en-US" b="1" dirty="0">
                <a:latin typeface="Times New Roman" panose="02020603050405020304" pitchFamily="18" charset="0"/>
                <a:cs typeface="Times New Roman" panose="02020603050405020304" pitchFamily="18" charset="0"/>
              </a:rPr>
              <a:t>Training Data</a:t>
            </a:r>
            <a:endParaRPr lang="en-IN" b="1" dirty="0">
              <a:latin typeface="Times New Roman" panose="02020603050405020304" pitchFamily="18" charset="0"/>
              <a:cs typeface="Times New Roman" panose="02020603050405020304" pitchFamily="18" charset="0"/>
            </a:endParaRPr>
          </a:p>
        </p:txBody>
      </p:sp>
      <p:sp>
        <p:nvSpPr>
          <p:cNvPr id="35" name="TextBox 34">
            <a:extLst>
              <a:ext uri="{FF2B5EF4-FFF2-40B4-BE49-F238E27FC236}">
                <a16:creationId xmlns:a16="http://schemas.microsoft.com/office/drawing/2014/main" id="{5B6D8B8A-50BD-EE7A-138E-47C49BE76893}"/>
              </a:ext>
            </a:extLst>
          </p:cNvPr>
          <p:cNvSpPr txBox="1"/>
          <p:nvPr/>
        </p:nvSpPr>
        <p:spPr>
          <a:xfrm>
            <a:off x="5934699" y="3339599"/>
            <a:ext cx="1167307" cy="307777"/>
          </a:xfrm>
          <a:prstGeom prst="rect">
            <a:avLst/>
          </a:prstGeom>
          <a:noFill/>
        </p:spPr>
        <p:txBody>
          <a:bodyPr wrap="none" rtlCol="0">
            <a:spAutoFit/>
          </a:bodyPr>
          <a:lstStyle/>
          <a:p>
            <a:r>
              <a:rPr lang="en-US" b="1" dirty="0">
                <a:latin typeface="Times New Roman" panose="02020603050405020304" pitchFamily="18" charset="0"/>
                <a:cs typeface="Times New Roman" panose="02020603050405020304" pitchFamily="18" charset="0"/>
              </a:rPr>
              <a:t>Testing Data</a:t>
            </a:r>
            <a:endParaRPr lang="en-IN" b="1" dirty="0">
              <a:latin typeface="Times New Roman" panose="02020603050405020304" pitchFamily="18" charset="0"/>
              <a:cs typeface="Times New Roman" panose="02020603050405020304" pitchFamily="18" charset="0"/>
            </a:endParaRPr>
          </a:p>
        </p:txBody>
      </p:sp>
      <p:cxnSp>
        <p:nvCxnSpPr>
          <p:cNvPr id="36" name="Straight Connector 35">
            <a:extLst>
              <a:ext uri="{FF2B5EF4-FFF2-40B4-BE49-F238E27FC236}">
                <a16:creationId xmlns:a16="http://schemas.microsoft.com/office/drawing/2014/main" id="{BB6A75E3-3FCA-CD2E-FEE4-DFD2D4AD0CE9}"/>
              </a:ext>
            </a:extLst>
          </p:cNvPr>
          <p:cNvCxnSpPr>
            <a:cxnSpLocks/>
          </p:cNvCxnSpPr>
          <p:nvPr/>
        </p:nvCxnSpPr>
        <p:spPr>
          <a:xfrm>
            <a:off x="1880135" y="3730204"/>
            <a:ext cx="0" cy="864322"/>
          </a:xfrm>
          <a:prstGeom prst="line">
            <a:avLst/>
          </a:prstGeom>
        </p:spPr>
        <p:style>
          <a:lnRef idx="1">
            <a:schemeClr val="dk1"/>
          </a:lnRef>
          <a:fillRef idx="0">
            <a:schemeClr val="dk1"/>
          </a:fillRef>
          <a:effectRef idx="0">
            <a:schemeClr val="dk1"/>
          </a:effectRef>
          <a:fontRef idx="minor">
            <a:schemeClr val="tx1"/>
          </a:fontRef>
        </p:style>
      </p:cxnSp>
      <p:cxnSp>
        <p:nvCxnSpPr>
          <p:cNvPr id="37" name="Straight Connector 36">
            <a:extLst>
              <a:ext uri="{FF2B5EF4-FFF2-40B4-BE49-F238E27FC236}">
                <a16:creationId xmlns:a16="http://schemas.microsoft.com/office/drawing/2014/main" id="{389900FD-9D3A-B400-5944-A3F3C6783BEC}"/>
              </a:ext>
            </a:extLst>
          </p:cNvPr>
          <p:cNvCxnSpPr>
            <a:cxnSpLocks/>
          </p:cNvCxnSpPr>
          <p:nvPr/>
        </p:nvCxnSpPr>
        <p:spPr>
          <a:xfrm>
            <a:off x="5124876" y="3730204"/>
            <a:ext cx="0" cy="864322"/>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94948226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77">
          <a:extLst>
            <a:ext uri="{FF2B5EF4-FFF2-40B4-BE49-F238E27FC236}">
              <a16:creationId xmlns:a16="http://schemas.microsoft.com/office/drawing/2014/main" id="{C35B0C7D-AD39-9019-4030-3C6EF94EAC79}"/>
            </a:ext>
          </a:extLst>
        </p:cNvPr>
        <p:cNvGrpSpPr/>
        <p:nvPr/>
      </p:nvGrpSpPr>
      <p:grpSpPr>
        <a:xfrm>
          <a:off x="0" y="0"/>
          <a:ext cx="0" cy="0"/>
          <a:chOff x="0" y="0"/>
          <a:chExt cx="0" cy="0"/>
        </a:xfrm>
      </p:grpSpPr>
      <p:pic>
        <p:nvPicPr>
          <p:cNvPr id="79" name="Google Shape;79;p16">
            <a:extLst>
              <a:ext uri="{FF2B5EF4-FFF2-40B4-BE49-F238E27FC236}">
                <a16:creationId xmlns:a16="http://schemas.microsoft.com/office/drawing/2014/main" id="{74B07C3E-BD73-80DE-CC5E-86323ADC92CC}"/>
              </a:ext>
            </a:extLst>
          </p:cNvPr>
          <p:cNvPicPr preferRelativeResize="0"/>
          <p:nvPr/>
        </p:nvPicPr>
        <p:blipFill rotWithShape="1">
          <a:blip r:embed="rId3">
            <a:alphaModFix/>
          </a:blip>
          <a:srcRect l="-2180" t="-10000" r="2180" b="10000"/>
          <a:stretch/>
        </p:blipFill>
        <p:spPr>
          <a:xfrm>
            <a:off x="6438600" y="-47150"/>
            <a:ext cx="2705400" cy="708915"/>
          </a:xfrm>
          <a:prstGeom prst="rect">
            <a:avLst/>
          </a:prstGeom>
          <a:noFill/>
          <a:ln>
            <a:noFill/>
          </a:ln>
        </p:spPr>
      </p:pic>
      <p:sp>
        <p:nvSpPr>
          <p:cNvPr id="2" name="Title 1">
            <a:extLst>
              <a:ext uri="{FF2B5EF4-FFF2-40B4-BE49-F238E27FC236}">
                <a16:creationId xmlns:a16="http://schemas.microsoft.com/office/drawing/2014/main" id="{495CCA2F-C6CF-1DC9-87EF-609CF72F05E2}"/>
              </a:ext>
            </a:extLst>
          </p:cNvPr>
          <p:cNvSpPr>
            <a:spLocks noGrp="1"/>
          </p:cNvSpPr>
          <p:nvPr>
            <p:ph type="title"/>
          </p:nvPr>
        </p:nvSpPr>
        <p:spPr>
          <a:xfrm>
            <a:off x="376088" y="307306"/>
            <a:ext cx="6224737" cy="1020979"/>
          </a:xfrm>
        </p:spPr>
        <p:txBody>
          <a:bodyPr>
            <a:noAutofit/>
          </a:bodyPr>
          <a:lstStyle/>
          <a:p>
            <a:r>
              <a:rPr lang="en-IN" b="1" dirty="0"/>
              <a:t>Module 3– Comparative Analysis</a:t>
            </a:r>
          </a:p>
        </p:txBody>
      </p:sp>
      <p:sp>
        <p:nvSpPr>
          <p:cNvPr id="11" name="Google Shape;80;p16">
            <a:extLst>
              <a:ext uri="{FF2B5EF4-FFF2-40B4-BE49-F238E27FC236}">
                <a16:creationId xmlns:a16="http://schemas.microsoft.com/office/drawing/2014/main" id="{D0602718-DB62-012B-4E64-A27B1BE5159A}"/>
              </a:ext>
            </a:extLst>
          </p:cNvPr>
          <p:cNvSpPr txBox="1"/>
          <p:nvPr/>
        </p:nvSpPr>
        <p:spPr>
          <a:xfrm>
            <a:off x="467528" y="857899"/>
            <a:ext cx="8027470" cy="530884"/>
          </a:xfrm>
          <a:prstGeom prst="rect">
            <a:avLst/>
          </a:prstGeom>
          <a:noFill/>
          <a:ln>
            <a:noFill/>
          </a:ln>
        </p:spPr>
        <p:txBody>
          <a:bodyPr spcFirstLastPara="1" wrap="square" lIns="91425" tIns="91425" rIns="91425" bIns="91425" anchor="t" anchorCtr="0">
            <a:spAutoFit/>
          </a:bodyPr>
          <a:lstStyle/>
          <a:p>
            <a:pPr marL="285750" lvl="0" indent="-285750" algn="l" rtl="0">
              <a:lnSpc>
                <a:spcPct val="150000"/>
              </a:lnSpc>
              <a:spcBef>
                <a:spcPts val="0"/>
              </a:spcBef>
              <a:spcAft>
                <a:spcPts val="0"/>
              </a:spcAft>
              <a:buFont typeface="Wingdings" panose="05000000000000000000" pitchFamily="2" charset="2"/>
              <a:buChar char="q"/>
            </a:pPr>
            <a:r>
              <a:rPr lang="en-US" sz="1500" dirty="0">
                <a:solidFill>
                  <a:schemeClr val="dk1"/>
                </a:solidFill>
                <a:latin typeface="Times New Roman" panose="02020603050405020304" pitchFamily="18" charset="0"/>
                <a:ea typeface="Raleway"/>
                <a:cs typeface="Times New Roman" panose="02020603050405020304" pitchFamily="18" charset="0"/>
                <a:sym typeface="Raleway"/>
              </a:rPr>
              <a:t>Performance of different ML models on </a:t>
            </a:r>
            <a:r>
              <a:rPr lang="en-US" sz="1500" b="1" dirty="0">
                <a:solidFill>
                  <a:schemeClr val="dk1"/>
                </a:solidFill>
                <a:latin typeface="Times New Roman" panose="02020603050405020304" pitchFamily="18" charset="0"/>
                <a:ea typeface="Raleway"/>
                <a:cs typeface="Times New Roman" panose="02020603050405020304" pitchFamily="18" charset="0"/>
                <a:sym typeface="Raleway"/>
              </a:rPr>
              <a:t>Removal of rows with no target variable values</a:t>
            </a:r>
            <a:endParaRPr lang="en-US" sz="1500" dirty="0">
              <a:solidFill>
                <a:schemeClr val="dk1"/>
              </a:solidFill>
              <a:latin typeface="Times New Roman" panose="02020603050405020304" pitchFamily="18" charset="0"/>
              <a:ea typeface="Raleway"/>
              <a:cs typeface="Times New Roman" panose="02020603050405020304" pitchFamily="18" charset="0"/>
              <a:sym typeface="Raleway"/>
            </a:endParaRPr>
          </a:p>
        </p:txBody>
      </p:sp>
      <p:pic>
        <p:nvPicPr>
          <p:cNvPr id="6" name="Picture 5">
            <a:extLst>
              <a:ext uri="{FF2B5EF4-FFF2-40B4-BE49-F238E27FC236}">
                <a16:creationId xmlns:a16="http://schemas.microsoft.com/office/drawing/2014/main" id="{BD5C0694-346D-289C-DF01-14C0126DD41D}"/>
              </a:ext>
            </a:extLst>
          </p:cNvPr>
          <p:cNvPicPr>
            <a:picLocks noChangeAspect="1"/>
          </p:cNvPicPr>
          <p:nvPr/>
        </p:nvPicPr>
        <p:blipFill>
          <a:blip r:embed="rId4"/>
          <a:stretch>
            <a:fillRect/>
          </a:stretch>
        </p:blipFill>
        <p:spPr>
          <a:xfrm>
            <a:off x="3922369" y="1984480"/>
            <a:ext cx="4443425" cy="939396"/>
          </a:xfrm>
          <a:prstGeom prst="rect">
            <a:avLst/>
          </a:prstGeom>
        </p:spPr>
      </p:pic>
      <p:pic>
        <p:nvPicPr>
          <p:cNvPr id="4" name="Picture 3">
            <a:extLst>
              <a:ext uri="{FF2B5EF4-FFF2-40B4-BE49-F238E27FC236}">
                <a16:creationId xmlns:a16="http://schemas.microsoft.com/office/drawing/2014/main" id="{5EB7805B-F3F2-07DE-6419-A27B4EE72966}"/>
              </a:ext>
            </a:extLst>
          </p:cNvPr>
          <p:cNvPicPr>
            <a:picLocks noChangeAspect="1"/>
          </p:cNvPicPr>
          <p:nvPr/>
        </p:nvPicPr>
        <p:blipFill>
          <a:blip r:embed="rId5"/>
          <a:stretch>
            <a:fillRect/>
          </a:stretch>
        </p:blipFill>
        <p:spPr>
          <a:xfrm>
            <a:off x="778206" y="1990014"/>
            <a:ext cx="4470348" cy="899903"/>
          </a:xfrm>
          <a:prstGeom prst="rect">
            <a:avLst/>
          </a:prstGeom>
        </p:spPr>
      </p:pic>
      <p:sp>
        <p:nvSpPr>
          <p:cNvPr id="7" name="TextBox 6">
            <a:extLst>
              <a:ext uri="{FF2B5EF4-FFF2-40B4-BE49-F238E27FC236}">
                <a16:creationId xmlns:a16="http://schemas.microsoft.com/office/drawing/2014/main" id="{5E984DB4-7A1B-2A98-718E-77FA04CAA9DC}"/>
              </a:ext>
            </a:extLst>
          </p:cNvPr>
          <p:cNvSpPr txBox="1"/>
          <p:nvPr/>
        </p:nvSpPr>
        <p:spPr>
          <a:xfrm>
            <a:off x="2859926" y="1521159"/>
            <a:ext cx="1276311" cy="307777"/>
          </a:xfrm>
          <a:prstGeom prst="rect">
            <a:avLst/>
          </a:prstGeom>
          <a:noFill/>
        </p:spPr>
        <p:txBody>
          <a:bodyPr wrap="none" rtlCol="0">
            <a:spAutoFit/>
          </a:bodyPr>
          <a:lstStyle/>
          <a:p>
            <a:r>
              <a:rPr lang="en-US" b="1" dirty="0">
                <a:latin typeface="Times New Roman" panose="02020603050405020304" pitchFamily="18" charset="0"/>
                <a:cs typeface="Times New Roman" panose="02020603050405020304" pitchFamily="18" charset="0"/>
              </a:rPr>
              <a:t>Training Data</a:t>
            </a:r>
            <a:endParaRPr lang="en-IN" b="1"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CAF264BA-4AC7-7373-EDC4-03D7D52C8A9F}"/>
              </a:ext>
            </a:extLst>
          </p:cNvPr>
          <p:cNvSpPr txBox="1"/>
          <p:nvPr/>
        </p:nvSpPr>
        <p:spPr>
          <a:xfrm>
            <a:off x="5944325" y="1532743"/>
            <a:ext cx="1167307" cy="307777"/>
          </a:xfrm>
          <a:prstGeom prst="rect">
            <a:avLst/>
          </a:prstGeom>
          <a:noFill/>
        </p:spPr>
        <p:txBody>
          <a:bodyPr wrap="none" rtlCol="0">
            <a:spAutoFit/>
          </a:bodyPr>
          <a:lstStyle/>
          <a:p>
            <a:r>
              <a:rPr lang="en-US" b="1" dirty="0">
                <a:latin typeface="Times New Roman" panose="02020603050405020304" pitchFamily="18" charset="0"/>
                <a:cs typeface="Times New Roman" panose="02020603050405020304" pitchFamily="18" charset="0"/>
              </a:rPr>
              <a:t>Testing Data</a:t>
            </a:r>
            <a:endParaRPr lang="en-IN" b="1" dirty="0">
              <a:latin typeface="Times New Roman" panose="02020603050405020304" pitchFamily="18" charset="0"/>
              <a:cs typeface="Times New Roman" panose="02020603050405020304" pitchFamily="18" charset="0"/>
            </a:endParaRPr>
          </a:p>
        </p:txBody>
      </p:sp>
      <p:cxnSp>
        <p:nvCxnSpPr>
          <p:cNvPr id="9" name="Straight Connector 8">
            <a:extLst>
              <a:ext uri="{FF2B5EF4-FFF2-40B4-BE49-F238E27FC236}">
                <a16:creationId xmlns:a16="http://schemas.microsoft.com/office/drawing/2014/main" id="{020A47C2-D4AD-433F-3635-5F594D25AEB0}"/>
              </a:ext>
            </a:extLst>
          </p:cNvPr>
          <p:cNvCxnSpPr>
            <a:cxnSpLocks/>
          </p:cNvCxnSpPr>
          <p:nvPr/>
        </p:nvCxnSpPr>
        <p:spPr>
          <a:xfrm>
            <a:off x="2096703" y="1990014"/>
            <a:ext cx="0" cy="864322"/>
          </a:xfrm>
          <a:prstGeom prst="line">
            <a:avLst/>
          </a:prstGeom>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75BE6879-4B20-B269-8250-CEDAB509CCD2}"/>
              </a:ext>
            </a:extLst>
          </p:cNvPr>
          <p:cNvCxnSpPr>
            <a:cxnSpLocks/>
          </p:cNvCxnSpPr>
          <p:nvPr/>
        </p:nvCxnSpPr>
        <p:spPr>
          <a:xfrm>
            <a:off x="5324375" y="1954500"/>
            <a:ext cx="0" cy="864322"/>
          </a:xfrm>
          <a:prstGeom prst="line">
            <a:avLst/>
          </a:prstGeom>
        </p:spPr>
        <p:style>
          <a:lnRef idx="1">
            <a:schemeClr val="dk1"/>
          </a:lnRef>
          <a:fillRef idx="0">
            <a:schemeClr val="dk1"/>
          </a:fillRef>
          <a:effectRef idx="0">
            <a:schemeClr val="dk1"/>
          </a:effectRef>
          <a:fontRef idx="minor">
            <a:schemeClr val="tx1"/>
          </a:fontRef>
        </p:style>
      </p:cxnSp>
      <p:sp>
        <p:nvSpPr>
          <p:cNvPr id="14" name="TextBox 13">
            <a:extLst>
              <a:ext uri="{FF2B5EF4-FFF2-40B4-BE49-F238E27FC236}">
                <a16:creationId xmlns:a16="http://schemas.microsoft.com/office/drawing/2014/main" id="{D44A4712-9439-78D5-25F8-53573F48F54B}"/>
              </a:ext>
            </a:extLst>
          </p:cNvPr>
          <p:cNvSpPr txBox="1"/>
          <p:nvPr/>
        </p:nvSpPr>
        <p:spPr>
          <a:xfrm>
            <a:off x="712269" y="3364029"/>
            <a:ext cx="7916779" cy="954107"/>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On comparing the above three sets of values, we conclude that the ML models </a:t>
            </a:r>
            <a:r>
              <a:rPr lang="en-US" b="1" dirty="0">
                <a:latin typeface="Times New Roman" panose="02020603050405020304" pitchFamily="18" charset="0"/>
                <a:cs typeface="Times New Roman" panose="02020603050405020304" pitchFamily="18" charset="0"/>
              </a:rPr>
              <a:t>scored high </a:t>
            </a:r>
            <a:r>
              <a:rPr lang="en-US" dirty="0">
                <a:latin typeface="Times New Roman" panose="02020603050405020304" pitchFamily="18" charset="0"/>
                <a:cs typeface="Times New Roman" panose="02020603050405020304" pitchFamily="18" charset="0"/>
              </a:rPr>
              <a:t>when the rows without target variable values </a:t>
            </a:r>
            <a:r>
              <a:rPr lang="en-US" b="1" dirty="0">
                <a:latin typeface="Times New Roman" panose="02020603050405020304" pitchFamily="18" charset="0"/>
                <a:cs typeface="Times New Roman" panose="02020603050405020304" pitchFamily="18" charset="0"/>
              </a:rPr>
              <a:t>are removed.</a:t>
            </a:r>
          </a:p>
          <a:p>
            <a:pPr marL="285750" indent="-285750">
              <a:buFont typeface="Arial" panose="020B0604020202020204" pitchFamily="34" charset="0"/>
              <a:buChar char="•"/>
            </a:pPr>
            <a:endParaRPr lang="en-US" b="1"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The highest among them being for </a:t>
            </a:r>
            <a:r>
              <a:rPr lang="en-IN" dirty="0">
                <a:highlight>
                  <a:srgbClr val="FFFF00"/>
                </a:highlight>
                <a:latin typeface="Times New Roman" panose="02020603050405020304" pitchFamily="18" charset="0"/>
                <a:cs typeface="Times New Roman" panose="02020603050405020304" pitchFamily="18" charset="0"/>
              </a:rPr>
              <a:t>Random Forest (0.9844)</a:t>
            </a:r>
            <a:r>
              <a:rPr lang="en-IN" dirty="0">
                <a:latin typeface="Times New Roman" panose="02020603050405020304" pitchFamily="18" charset="0"/>
                <a:cs typeface="Times New Roman" panose="02020603050405020304" pitchFamily="18" charset="0"/>
              </a:rPr>
              <a:t> , for training data</a:t>
            </a:r>
          </a:p>
        </p:txBody>
      </p:sp>
    </p:spTree>
    <p:extLst>
      <p:ext uri="{BB962C8B-B14F-4D97-AF65-F5344CB8AC3E}">
        <p14:creationId xmlns:p14="http://schemas.microsoft.com/office/powerpoint/2010/main" val="418891224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77">
          <a:extLst>
            <a:ext uri="{FF2B5EF4-FFF2-40B4-BE49-F238E27FC236}">
              <a16:creationId xmlns:a16="http://schemas.microsoft.com/office/drawing/2014/main" id="{C35B0C7D-AD39-9019-4030-3C6EF94EAC79}"/>
            </a:ext>
          </a:extLst>
        </p:cNvPr>
        <p:cNvGrpSpPr/>
        <p:nvPr/>
      </p:nvGrpSpPr>
      <p:grpSpPr>
        <a:xfrm>
          <a:off x="0" y="0"/>
          <a:ext cx="0" cy="0"/>
          <a:chOff x="0" y="0"/>
          <a:chExt cx="0" cy="0"/>
        </a:xfrm>
      </p:grpSpPr>
      <p:pic>
        <p:nvPicPr>
          <p:cNvPr id="79" name="Google Shape;79;p16">
            <a:extLst>
              <a:ext uri="{FF2B5EF4-FFF2-40B4-BE49-F238E27FC236}">
                <a16:creationId xmlns:a16="http://schemas.microsoft.com/office/drawing/2014/main" id="{74B07C3E-BD73-80DE-CC5E-86323ADC92CC}"/>
              </a:ext>
            </a:extLst>
          </p:cNvPr>
          <p:cNvPicPr preferRelativeResize="0"/>
          <p:nvPr/>
        </p:nvPicPr>
        <p:blipFill rotWithShape="1">
          <a:blip r:embed="rId3">
            <a:alphaModFix/>
          </a:blip>
          <a:srcRect l="-2180" t="-10000" r="2180" b="10000"/>
          <a:stretch/>
        </p:blipFill>
        <p:spPr>
          <a:xfrm>
            <a:off x="6438600" y="-47150"/>
            <a:ext cx="2705400" cy="708915"/>
          </a:xfrm>
          <a:prstGeom prst="rect">
            <a:avLst/>
          </a:prstGeom>
          <a:noFill/>
          <a:ln>
            <a:noFill/>
          </a:ln>
        </p:spPr>
      </p:pic>
      <p:sp>
        <p:nvSpPr>
          <p:cNvPr id="2" name="Title 1">
            <a:extLst>
              <a:ext uri="{FF2B5EF4-FFF2-40B4-BE49-F238E27FC236}">
                <a16:creationId xmlns:a16="http://schemas.microsoft.com/office/drawing/2014/main" id="{495CCA2F-C6CF-1DC9-87EF-609CF72F05E2}"/>
              </a:ext>
            </a:extLst>
          </p:cNvPr>
          <p:cNvSpPr>
            <a:spLocks noGrp="1"/>
          </p:cNvSpPr>
          <p:nvPr>
            <p:ph type="title"/>
          </p:nvPr>
        </p:nvSpPr>
        <p:spPr>
          <a:xfrm>
            <a:off x="376088" y="307306"/>
            <a:ext cx="6224737" cy="1020979"/>
          </a:xfrm>
        </p:spPr>
        <p:txBody>
          <a:bodyPr>
            <a:noAutofit/>
          </a:bodyPr>
          <a:lstStyle/>
          <a:p>
            <a:r>
              <a:rPr lang="en-IN" b="1" dirty="0"/>
              <a:t>Module 3– Result &amp; Inferences</a:t>
            </a:r>
          </a:p>
        </p:txBody>
      </p:sp>
      <p:sp>
        <p:nvSpPr>
          <p:cNvPr id="3" name="TextBox 2">
            <a:extLst>
              <a:ext uri="{FF2B5EF4-FFF2-40B4-BE49-F238E27FC236}">
                <a16:creationId xmlns:a16="http://schemas.microsoft.com/office/drawing/2014/main" id="{E99B0AC4-D5D4-606A-4263-8F26DE61DAB9}"/>
              </a:ext>
            </a:extLst>
          </p:cNvPr>
          <p:cNvSpPr txBox="1"/>
          <p:nvPr/>
        </p:nvSpPr>
        <p:spPr>
          <a:xfrm>
            <a:off x="582328" y="1159844"/>
            <a:ext cx="7945655" cy="3754874"/>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The current project explored the historical AQI dataset of Tirupati City from 2017 to 2022</a:t>
            </a: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The parameters like PM2.5 and PM10 played significant role in AQI prediction, which huge correlation</a:t>
            </a: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Three different approaches were possible when rows with missing target variable values were either removed or replaced with imputation/closest row value</a:t>
            </a: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After fitting the ML models ( Random Forest, </a:t>
            </a:r>
            <a:r>
              <a:rPr lang="en-US" dirty="0" err="1">
                <a:latin typeface="Times New Roman" panose="02020603050405020304" pitchFamily="18" charset="0"/>
                <a:cs typeface="Times New Roman" panose="02020603050405020304" pitchFamily="18" charset="0"/>
              </a:rPr>
              <a:t>XGBoost</a:t>
            </a:r>
            <a:r>
              <a:rPr lang="en-US" dirty="0">
                <a:latin typeface="Times New Roman" panose="02020603050405020304" pitchFamily="18" charset="0"/>
                <a:cs typeface="Times New Roman" panose="02020603050405020304" pitchFamily="18" charset="0"/>
              </a:rPr>
              <a:t>, Bagging Regressor, </a:t>
            </a:r>
            <a:r>
              <a:rPr lang="en-US" dirty="0" err="1">
                <a:latin typeface="Times New Roman" panose="02020603050405020304" pitchFamily="18" charset="0"/>
                <a:cs typeface="Times New Roman" panose="02020603050405020304" pitchFamily="18" charset="0"/>
              </a:rPr>
              <a:t>LightGBM</a:t>
            </a:r>
            <a:r>
              <a:rPr lang="en-US" dirty="0">
                <a:latin typeface="Times New Roman" panose="02020603050405020304" pitchFamily="18" charset="0"/>
                <a:cs typeface="Times New Roman" panose="02020603050405020304" pitchFamily="18" charset="0"/>
              </a:rPr>
              <a:t> ), the approach of removing the missing rows turned out to produce high scores of accuracy</a:t>
            </a: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dirty="0">
                <a:highlight>
                  <a:srgbClr val="FFFF00"/>
                </a:highlight>
                <a:latin typeface="Times New Roman" panose="02020603050405020304" pitchFamily="18" charset="0"/>
                <a:cs typeface="Times New Roman" panose="02020603050405020304" pitchFamily="18" charset="0"/>
              </a:rPr>
              <a:t>The ML models Random Forest and Bagging Regressor showed maximum correlation of 0.9844 and 0.9831 respectively for the training data. The Bagging Regressor score is 0.8973 for testing/validation</a:t>
            </a: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Thus with the help of ML algorithms, AQI can be accurately predicted and used as virtual air monitoring stations. This project showcased the optimal ML models in case of Tirupati City AQI prediction.</a:t>
            </a: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374663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77">
          <a:extLst>
            <a:ext uri="{FF2B5EF4-FFF2-40B4-BE49-F238E27FC236}">
              <a16:creationId xmlns:a16="http://schemas.microsoft.com/office/drawing/2014/main" id="{C35B0C7D-AD39-9019-4030-3C6EF94EAC79}"/>
            </a:ext>
          </a:extLst>
        </p:cNvPr>
        <p:cNvGrpSpPr/>
        <p:nvPr/>
      </p:nvGrpSpPr>
      <p:grpSpPr>
        <a:xfrm>
          <a:off x="0" y="0"/>
          <a:ext cx="0" cy="0"/>
          <a:chOff x="0" y="0"/>
          <a:chExt cx="0" cy="0"/>
        </a:xfrm>
      </p:grpSpPr>
      <p:pic>
        <p:nvPicPr>
          <p:cNvPr id="79" name="Google Shape;79;p16">
            <a:extLst>
              <a:ext uri="{FF2B5EF4-FFF2-40B4-BE49-F238E27FC236}">
                <a16:creationId xmlns:a16="http://schemas.microsoft.com/office/drawing/2014/main" id="{74B07C3E-BD73-80DE-CC5E-86323ADC92CC}"/>
              </a:ext>
            </a:extLst>
          </p:cNvPr>
          <p:cNvPicPr preferRelativeResize="0"/>
          <p:nvPr/>
        </p:nvPicPr>
        <p:blipFill rotWithShape="1">
          <a:blip r:embed="rId3">
            <a:alphaModFix/>
          </a:blip>
          <a:srcRect l="-2180" t="-10000" r="2180" b="10000"/>
          <a:stretch/>
        </p:blipFill>
        <p:spPr>
          <a:xfrm>
            <a:off x="6438600" y="-47150"/>
            <a:ext cx="2705400" cy="708915"/>
          </a:xfrm>
          <a:prstGeom prst="rect">
            <a:avLst/>
          </a:prstGeom>
          <a:noFill/>
          <a:ln>
            <a:noFill/>
          </a:ln>
        </p:spPr>
      </p:pic>
      <p:sp>
        <p:nvSpPr>
          <p:cNvPr id="2" name="Title 1">
            <a:extLst>
              <a:ext uri="{FF2B5EF4-FFF2-40B4-BE49-F238E27FC236}">
                <a16:creationId xmlns:a16="http://schemas.microsoft.com/office/drawing/2014/main" id="{495CCA2F-C6CF-1DC9-87EF-609CF72F05E2}"/>
              </a:ext>
            </a:extLst>
          </p:cNvPr>
          <p:cNvSpPr>
            <a:spLocks noGrp="1"/>
          </p:cNvSpPr>
          <p:nvPr>
            <p:ph type="title"/>
          </p:nvPr>
        </p:nvSpPr>
        <p:spPr>
          <a:xfrm>
            <a:off x="376088" y="307306"/>
            <a:ext cx="6224737" cy="1020979"/>
          </a:xfrm>
        </p:spPr>
        <p:txBody>
          <a:bodyPr>
            <a:noAutofit/>
          </a:bodyPr>
          <a:lstStyle/>
          <a:p>
            <a:r>
              <a:rPr lang="en-IN" b="1" dirty="0"/>
              <a:t>Module 3– Conclusion</a:t>
            </a:r>
          </a:p>
        </p:txBody>
      </p:sp>
      <p:sp>
        <p:nvSpPr>
          <p:cNvPr id="3" name="TextBox 2">
            <a:extLst>
              <a:ext uri="{FF2B5EF4-FFF2-40B4-BE49-F238E27FC236}">
                <a16:creationId xmlns:a16="http://schemas.microsoft.com/office/drawing/2014/main" id="{E99B0AC4-D5D4-606A-4263-8F26DE61DAB9}"/>
              </a:ext>
            </a:extLst>
          </p:cNvPr>
          <p:cNvSpPr txBox="1"/>
          <p:nvPr/>
        </p:nvSpPr>
        <p:spPr>
          <a:xfrm>
            <a:off x="582328" y="1159844"/>
            <a:ext cx="7945655" cy="1815882"/>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The performance scores of different ML models are compared against and the it seems that Random Forest and Bagging Regressor perform better in case of AQI predictions in general.</a:t>
            </a: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All the standard codes and procedures </a:t>
            </a:r>
            <a:r>
              <a:rPr lang="en-US">
                <a:latin typeface="Times New Roman" panose="02020603050405020304" pitchFamily="18" charset="0"/>
                <a:cs typeface="Times New Roman" panose="02020603050405020304" pitchFamily="18" charset="0"/>
              </a:rPr>
              <a:t>were followed.</a:t>
            </a:r>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The AQI values of a particular region can be accurately predicted for any day and pollutant concentrations.</a:t>
            </a:r>
          </a:p>
          <a:p>
            <a:endParaRPr lang="en-US"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A963D4BF-F23D-8585-5120-56DB68624F7A}"/>
              </a:ext>
            </a:extLst>
          </p:cNvPr>
          <p:cNvPicPr>
            <a:picLocks noChangeAspect="1"/>
          </p:cNvPicPr>
          <p:nvPr/>
        </p:nvPicPr>
        <p:blipFill>
          <a:blip r:embed="rId4"/>
          <a:stretch>
            <a:fillRect/>
          </a:stretch>
        </p:blipFill>
        <p:spPr>
          <a:xfrm>
            <a:off x="2457988" y="2996528"/>
            <a:ext cx="4194333" cy="1974256"/>
          </a:xfrm>
          <a:prstGeom prst="rect">
            <a:avLst/>
          </a:prstGeom>
        </p:spPr>
      </p:pic>
    </p:spTree>
    <p:extLst>
      <p:ext uri="{BB962C8B-B14F-4D97-AF65-F5344CB8AC3E}">
        <p14:creationId xmlns:p14="http://schemas.microsoft.com/office/powerpoint/2010/main" val="90626995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25"/>
          <p:cNvSpPr txBox="1">
            <a:spLocks noGrp="1"/>
          </p:cNvSpPr>
          <p:nvPr>
            <p:ph type="title"/>
          </p:nvPr>
        </p:nvSpPr>
        <p:spPr>
          <a:xfrm>
            <a:off x="2029830" y="35474"/>
            <a:ext cx="5249918" cy="457200"/>
          </a:xfrm>
          <a:prstGeom prst="rect">
            <a:avLst/>
          </a:prstGeom>
          <a:noFill/>
          <a:ln>
            <a:noFill/>
          </a:ln>
        </p:spPr>
        <p:txBody>
          <a:bodyPr spcFirstLastPara="1" wrap="square" lIns="68569" tIns="34275" rIns="68569" bIns="34275" anchor="ctr" anchorCtr="0">
            <a:normAutofit/>
          </a:bodyPr>
          <a:lstStyle/>
          <a:p>
            <a:pPr>
              <a:buSzPts val="3200"/>
            </a:pPr>
            <a:r>
              <a:rPr lang="en-US" sz="1800" b="1" dirty="0">
                <a:latin typeface="Times New Roman"/>
                <a:ea typeface="Times New Roman"/>
                <a:cs typeface="Times New Roman"/>
                <a:sym typeface="Times New Roman"/>
              </a:rPr>
              <a:t>WORK PLAN</a:t>
            </a:r>
          </a:p>
        </p:txBody>
      </p:sp>
      <p:graphicFrame>
        <p:nvGraphicFramePr>
          <p:cNvPr id="202" name="Google Shape;202;p25"/>
          <p:cNvGraphicFramePr/>
          <p:nvPr>
            <p:extLst>
              <p:ext uri="{D42A27DB-BD31-4B8C-83A1-F6EECF244321}">
                <p14:modId xmlns:p14="http://schemas.microsoft.com/office/powerpoint/2010/main" val="426247251"/>
              </p:ext>
            </p:extLst>
          </p:nvPr>
        </p:nvGraphicFramePr>
        <p:xfrm>
          <a:off x="1382552" y="492674"/>
          <a:ext cx="6378895" cy="3979700"/>
        </p:xfrm>
        <a:graphic>
          <a:graphicData uri="http://schemas.openxmlformats.org/drawingml/2006/table">
            <a:tbl>
              <a:tblPr firstRow="1" bandRow="1">
                <a:noFill/>
              </a:tblPr>
              <a:tblGrid>
                <a:gridCol w="1310085">
                  <a:extLst>
                    <a:ext uri="{9D8B030D-6E8A-4147-A177-3AD203B41FA5}">
                      <a16:colId xmlns:a16="http://schemas.microsoft.com/office/drawing/2014/main" val="20000"/>
                    </a:ext>
                  </a:extLst>
                </a:gridCol>
                <a:gridCol w="3780304">
                  <a:extLst>
                    <a:ext uri="{9D8B030D-6E8A-4147-A177-3AD203B41FA5}">
                      <a16:colId xmlns:a16="http://schemas.microsoft.com/office/drawing/2014/main" val="20001"/>
                    </a:ext>
                  </a:extLst>
                </a:gridCol>
                <a:gridCol w="1288506">
                  <a:extLst>
                    <a:ext uri="{9D8B030D-6E8A-4147-A177-3AD203B41FA5}">
                      <a16:colId xmlns:a16="http://schemas.microsoft.com/office/drawing/2014/main" val="20002"/>
                    </a:ext>
                  </a:extLst>
                </a:gridCol>
              </a:tblGrid>
              <a:tr h="467781">
                <a:tc>
                  <a:txBody>
                    <a:bodyPr/>
                    <a:lstStyle/>
                    <a:p>
                      <a:pPr marL="0" marR="0" lvl="0" indent="0" algn="ctr" rtl="0">
                        <a:lnSpc>
                          <a:spcPct val="100000"/>
                        </a:lnSpc>
                        <a:spcBef>
                          <a:spcPts val="0"/>
                        </a:spcBef>
                        <a:spcAft>
                          <a:spcPts val="0"/>
                        </a:spcAft>
                        <a:buNone/>
                      </a:pPr>
                      <a:r>
                        <a:rPr lang="en-US" sz="1500" u="none" strike="noStrike" cap="none" dirty="0"/>
                        <a:t>Review Period</a:t>
                      </a:r>
                      <a:endParaRPr sz="1500" u="none" strike="noStrike" cap="none" dirty="0">
                        <a:latin typeface="Times New Roman"/>
                        <a:ea typeface="Times New Roman"/>
                        <a:cs typeface="Times New Roman"/>
                        <a:sym typeface="Times New Roman"/>
                      </a:endParaRPr>
                    </a:p>
                  </a:txBody>
                  <a:tcPr marL="68588" marR="68588" marT="34294" marB="34294"/>
                </a:tc>
                <a:tc>
                  <a:txBody>
                    <a:bodyPr/>
                    <a:lstStyle/>
                    <a:p>
                      <a:pPr marL="0" marR="0" lvl="0" indent="0" algn="ctr" rtl="0">
                        <a:lnSpc>
                          <a:spcPct val="100000"/>
                        </a:lnSpc>
                        <a:spcBef>
                          <a:spcPts val="0"/>
                        </a:spcBef>
                        <a:spcAft>
                          <a:spcPts val="0"/>
                        </a:spcAft>
                        <a:buNone/>
                      </a:pPr>
                      <a:r>
                        <a:rPr lang="en-US" sz="1500" u="none" strike="noStrike" cap="none" dirty="0"/>
                        <a:t>Work Particulars</a:t>
                      </a:r>
                      <a:endParaRPr sz="1500" u="none" strike="noStrike" cap="none" dirty="0">
                        <a:latin typeface="Times New Roman"/>
                        <a:ea typeface="Times New Roman"/>
                        <a:cs typeface="Times New Roman"/>
                        <a:sym typeface="Times New Roman"/>
                      </a:endParaRPr>
                    </a:p>
                  </a:txBody>
                  <a:tcPr marL="68588" marR="68588" marT="34294" marB="34294"/>
                </a:tc>
                <a:tc>
                  <a:txBody>
                    <a:bodyPr/>
                    <a:lstStyle/>
                    <a:p>
                      <a:pPr marL="0" marR="0" lvl="0" indent="0" algn="ctr" rtl="0">
                        <a:lnSpc>
                          <a:spcPct val="100000"/>
                        </a:lnSpc>
                        <a:spcBef>
                          <a:spcPts val="0"/>
                        </a:spcBef>
                        <a:spcAft>
                          <a:spcPts val="0"/>
                        </a:spcAft>
                        <a:buNone/>
                      </a:pPr>
                      <a:r>
                        <a:rPr lang="en-US" sz="1500" u="none" strike="noStrike" cap="none"/>
                        <a:t>% of Work Completed</a:t>
                      </a:r>
                      <a:endParaRPr sz="1500" u="none" strike="noStrike" cap="none">
                        <a:latin typeface="Times New Roman"/>
                        <a:ea typeface="Times New Roman"/>
                        <a:cs typeface="Times New Roman"/>
                        <a:sym typeface="Times New Roman"/>
                      </a:endParaRPr>
                    </a:p>
                  </a:txBody>
                  <a:tcPr marL="68588" marR="68588" marT="34294" marB="34294"/>
                </a:tc>
                <a:extLst>
                  <a:ext uri="{0D108BD9-81ED-4DB2-BD59-A6C34878D82A}">
                    <a16:rowId xmlns:a16="http://schemas.microsoft.com/office/drawing/2014/main" val="10000"/>
                  </a:ext>
                </a:extLst>
              </a:tr>
              <a:tr h="1154455">
                <a:tc>
                  <a:txBody>
                    <a:bodyPr/>
                    <a:lstStyle/>
                    <a:p>
                      <a:pPr marL="0" marR="0" lvl="0" indent="0" algn="l" rtl="0">
                        <a:lnSpc>
                          <a:spcPct val="150000"/>
                        </a:lnSpc>
                        <a:spcBef>
                          <a:spcPts val="0"/>
                        </a:spcBef>
                        <a:spcAft>
                          <a:spcPts val="0"/>
                        </a:spcAft>
                        <a:buNone/>
                      </a:pPr>
                      <a:r>
                        <a:rPr lang="en-US" sz="1500" u="none" strike="noStrike" cap="none"/>
                        <a:t>Zeroth Review</a:t>
                      </a:r>
                      <a:endParaRPr sz="1500" u="none" strike="noStrike" cap="none">
                        <a:latin typeface="Times New Roman"/>
                        <a:ea typeface="Times New Roman"/>
                        <a:cs typeface="Times New Roman"/>
                        <a:sym typeface="Times New Roman"/>
                      </a:endParaRPr>
                    </a:p>
                  </a:txBody>
                  <a:tcPr marL="68588" marR="68588" marT="34294" marB="34294"/>
                </a:tc>
                <a:tc>
                  <a:txBody>
                    <a:bodyPr/>
                    <a:lstStyle/>
                    <a:p>
                      <a:pPr marL="342900" marR="0" lvl="0" indent="-342900" algn="l" rtl="0">
                        <a:lnSpc>
                          <a:spcPct val="150000"/>
                        </a:lnSpc>
                        <a:spcBef>
                          <a:spcPts val="0"/>
                        </a:spcBef>
                        <a:spcAft>
                          <a:spcPts val="0"/>
                        </a:spcAft>
                        <a:buClr>
                          <a:schemeClr val="dk1"/>
                        </a:buClr>
                        <a:buSzPts val="2000"/>
                        <a:buFont typeface="Arial"/>
                        <a:buChar char="•"/>
                      </a:pPr>
                      <a:r>
                        <a:rPr lang="en-US" sz="1500" u="none" strike="noStrike" cap="none" dirty="0"/>
                        <a:t>Base paper Confirmation</a:t>
                      </a:r>
                      <a:endParaRPr sz="1100" dirty="0"/>
                    </a:p>
                    <a:p>
                      <a:pPr marL="342900" marR="0" lvl="0" indent="-342900" algn="l" rtl="0">
                        <a:lnSpc>
                          <a:spcPct val="150000"/>
                        </a:lnSpc>
                        <a:spcBef>
                          <a:spcPts val="0"/>
                        </a:spcBef>
                        <a:spcAft>
                          <a:spcPts val="0"/>
                        </a:spcAft>
                        <a:buClr>
                          <a:schemeClr val="dk1"/>
                        </a:buClr>
                        <a:buSzPts val="2000"/>
                        <a:buFont typeface="Arial"/>
                        <a:buChar char="•"/>
                      </a:pPr>
                      <a:r>
                        <a:rPr lang="en-US" sz="1500" u="none" strike="noStrike" cap="none" dirty="0"/>
                        <a:t>Problem identification</a:t>
                      </a:r>
                      <a:endParaRPr sz="1100" dirty="0"/>
                    </a:p>
                    <a:p>
                      <a:pPr marL="342900" marR="0" lvl="0" indent="-342900" algn="l" defTabSz="914400" rtl="0" eaLnBrk="1" fontAlgn="auto" latinLnBrk="0" hangingPunct="1">
                        <a:lnSpc>
                          <a:spcPct val="150000"/>
                        </a:lnSpc>
                        <a:spcBef>
                          <a:spcPts val="0"/>
                        </a:spcBef>
                        <a:spcAft>
                          <a:spcPts val="0"/>
                        </a:spcAft>
                        <a:buClr>
                          <a:schemeClr val="dk1"/>
                        </a:buClr>
                        <a:buSzPts val="2000"/>
                        <a:buFont typeface="Arial"/>
                        <a:buChar char="•"/>
                        <a:tabLst/>
                        <a:defRPr/>
                      </a:pPr>
                      <a:r>
                        <a:rPr lang="en-US" sz="1500" u="none" strike="noStrike" cap="none" dirty="0"/>
                        <a:t>Literature Review</a:t>
                      </a:r>
                      <a:endParaRPr lang="en-US" sz="1100" dirty="0"/>
                    </a:p>
                  </a:txBody>
                  <a:tcPr marL="68588" marR="68588" marT="34294" marB="34294"/>
                </a:tc>
                <a:tc>
                  <a:txBody>
                    <a:bodyPr/>
                    <a:lstStyle/>
                    <a:p>
                      <a:pPr marL="0" marR="0" lvl="0" indent="0" algn="ctr" rtl="0">
                        <a:lnSpc>
                          <a:spcPct val="150000"/>
                        </a:lnSpc>
                        <a:spcBef>
                          <a:spcPts val="0"/>
                        </a:spcBef>
                        <a:spcAft>
                          <a:spcPts val="0"/>
                        </a:spcAft>
                        <a:buNone/>
                      </a:pPr>
                      <a:endParaRPr sz="1500" u="none" strike="noStrike" cap="none"/>
                    </a:p>
                    <a:p>
                      <a:pPr marL="0" marR="0" lvl="0" indent="0" algn="ctr" rtl="0">
                        <a:lnSpc>
                          <a:spcPct val="150000"/>
                        </a:lnSpc>
                        <a:spcBef>
                          <a:spcPts val="0"/>
                        </a:spcBef>
                        <a:spcAft>
                          <a:spcPts val="0"/>
                        </a:spcAft>
                        <a:buNone/>
                      </a:pPr>
                      <a:r>
                        <a:rPr lang="en-US" sz="1500" u="none" strike="noStrike" cap="none"/>
                        <a:t>-</a:t>
                      </a:r>
                      <a:endParaRPr sz="1500" u="none" strike="noStrike" cap="none">
                        <a:latin typeface="Times New Roman"/>
                        <a:ea typeface="Times New Roman"/>
                        <a:cs typeface="Times New Roman"/>
                        <a:sym typeface="Times New Roman"/>
                      </a:endParaRPr>
                    </a:p>
                  </a:txBody>
                  <a:tcPr marL="68588" marR="68588" marT="34294" marB="34294"/>
                </a:tc>
                <a:extLst>
                  <a:ext uri="{0D108BD9-81ED-4DB2-BD59-A6C34878D82A}">
                    <a16:rowId xmlns:a16="http://schemas.microsoft.com/office/drawing/2014/main" val="10001"/>
                  </a:ext>
                </a:extLst>
              </a:tr>
              <a:tr h="1244523">
                <a:tc>
                  <a:txBody>
                    <a:bodyPr/>
                    <a:lstStyle/>
                    <a:p>
                      <a:pPr marL="0" marR="0" lvl="0" indent="0" algn="l" rtl="0">
                        <a:lnSpc>
                          <a:spcPct val="150000"/>
                        </a:lnSpc>
                        <a:spcBef>
                          <a:spcPts val="0"/>
                        </a:spcBef>
                        <a:spcAft>
                          <a:spcPts val="0"/>
                        </a:spcAft>
                        <a:buNone/>
                      </a:pPr>
                      <a:r>
                        <a:rPr lang="en-US" sz="1500" u="none" strike="noStrike" cap="none"/>
                        <a:t>First Review</a:t>
                      </a:r>
                      <a:endParaRPr sz="1500" u="none" strike="noStrike" cap="none">
                        <a:latin typeface="Times New Roman"/>
                        <a:ea typeface="Times New Roman"/>
                        <a:cs typeface="Times New Roman"/>
                        <a:sym typeface="Times New Roman"/>
                      </a:endParaRPr>
                    </a:p>
                  </a:txBody>
                  <a:tcPr marL="68588" marR="68588" marT="34294" marB="34294"/>
                </a:tc>
                <a:tc>
                  <a:txBody>
                    <a:bodyPr/>
                    <a:lstStyle/>
                    <a:p>
                      <a:pPr marL="342900" marR="0" lvl="0" indent="-342900" algn="l" rtl="0">
                        <a:lnSpc>
                          <a:spcPct val="150000"/>
                        </a:lnSpc>
                        <a:spcBef>
                          <a:spcPts val="0"/>
                        </a:spcBef>
                        <a:spcAft>
                          <a:spcPts val="0"/>
                        </a:spcAft>
                        <a:buClr>
                          <a:schemeClr val="dk1"/>
                        </a:buClr>
                        <a:buSzPts val="2000"/>
                        <a:buFont typeface="Arial"/>
                        <a:buChar char="•"/>
                      </a:pPr>
                      <a:r>
                        <a:rPr lang="en-US" sz="1500" u="none" strike="noStrike" cap="none" dirty="0"/>
                        <a:t>System architecture design </a:t>
                      </a:r>
                      <a:endParaRPr sz="1100" dirty="0"/>
                    </a:p>
                    <a:p>
                      <a:pPr marL="342900" marR="0" lvl="0" indent="-342900" algn="l" rtl="0">
                        <a:lnSpc>
                          <a:spcPct val="150000"/>
                        </a:lnSpc>
                        <a:spcBef>
                          <a:spcPts val="0"/>
                        </a:spcBef>
                        <a:spcAft>
                          <a:spcPts val="0"/>
                        </a:spcAft>
                        <a:buClr>
                          <a:schemeClr val="dk1"/>
                        </a:buClr>
                        <a:buSzPts val="2000"/>
                        <a:buFont typeface="Arial"/>
                        <a:buChar char="•"/>
                      </a:pPr>
                      <a:r>
                        <a:rPr lang="en-US" sz="1500" u="none" strike="noStrike" cap="none" dirty="0"/>
                        <a:t>Module identification</a:t>
                      </a:r>
                      <a:endParaRPr sz="1100" dirty="0"/>
                    </a:p>
                    <a:p>
                      <a:pPr marL="342900" marR="0" lvl="0" indent="-342900" algn="l" rtl="0">
                        <a:lnSpc>
                          <a:spcPct val="150000"/>
                        </a:lnSpc>
                        <a:spcBef>
                          <a:spcPts val="0"/>
                        </a:spcBef>
                        <a:spcAft>
                          <a:spcPts val="0"/>
                        </a:spcAft>
                        <a:buClr>
                          <a:schemeClr val="dk1"/>
                        </a:buClr>
                        <a:buSzPts val="2000"/>
                        <a:buFont typeface="Arial"/>
                        <a:buChar char="•"/>
                      </a:pPr>
                      <a:r>
                        <a:rPr lang="en-US" sz="1500" u="none" strike="noStrike" cap="none" dirty="0"/>
                        <a:t>Proposed Algorithm implementation</a:t>
                      </a:r>
                      <a:endParaRPr sz="1500" u="none" strike="noStrike" cap="none" dirty="0">
                        <a:latin typeface="Times New Roman"/>
                        <a:ea typeface="Times New Roman"/>
                        <a:cs typeface="Times New Roman"/>
                        <a:sym typeface="Times New Roman"/>
                      </a:endParaRPr>
                    </a:p>
                  </a:txBody>
                  <a:tcPr marL="68588" marR="68588" marT="34294" marB="34294"/>
                </a:tc>
                <a:tc>
                  <a:txBody>
                    <a:bodyPr/>
                    <a:lstStyle/>
                    <a:p>
                      <a:pPr marL="0" marR="0" lvl="0" indent="0" algn="ctr" rtl="0">
                        <a:lnSpc>
                          <a:spcPct val="150000"/>
                        </a:lnSpc>
                        <a:spcBef>
                          <a:spcPts val="0"/>
                        </a:spcBef>
                        <a:spcAft>
                          <a:spcPts val="0"/>
                        </a:spcAft>
                        <a:buNone/>
                      </a:pPr>
                      <a:endParaRPr sz="1500" u="none" strike="noStrike" cap="none"/>
                    </a:p>
                    <a:p>
                      <a:pPr marL="0" marR="0" lvl="0" indent="0" algn="ctr" rtl="0">
                        <a:lnSpc>
                          <a:spcPct val="150000"/>
                        </a:lnSpc>
                        <a:spcBef>
                          <a:spcPts val="0"/>
                        </a:spcBef>
                        <a:spcAft>
                          <a:spcPts val="0"/>
                        </a:spcAft>
                        <a:buNone/>
                      </a:pPr>
                      <a:r>
                        <a:rPr lang="en-US" sz="1500" u="none" strike="noStrike" cap="none"/>
                        <a:t>40%</a:t>
                      </a:r>
                      <a:endParaRPr sz="1500" u="none" strike="noStrike" cap="none">
                        <a:latin typeface="Times New Roman"/>
                        <a:ea typeface="Times New Roman"/>
                        <a:cs typeface="Times New Roman"/>
                        <a:sym typeface="Times New Roman"/>
                      </a:endParaRPr>
                    </a:p>
                  </a:txBody>
                  <a:tcPr marL="68588" marR="68588" marT="34294" marB="34294"/>
                </a:tc>
                <a:extLst>
                  <a:ext uri="{0D108BD9-81ED-4DB2-BD59-A6C34878D82A}">
                    <a16:rowId xmlns:a16="http://schemas.microsoft.com/office/drawing/2014/main" val="10002"/>
                  </a:ext>
                </a:extLst>
              </a:tr>
              <a:tr h="938563">
                <a:tc>
                  <a:txBody>
                    <a:bodyPr/>
                    <a:lstStyle/>
                    <a:p>
                      <a:pPr marL="0" marR="0" lvl="0" indent="0" algn="l" rtl="0">
                        <a:lnSpc>
                          <a:spcPct val="150000"/>
                        </a:lnSpc>
                        <a:spcBef>
                          <a:spcPts val="0"/>
                        </a:spcBef>
                        <a:spcAft>
                          <a:spcPts val="0"/>
                        </a:spcAft>
                        <a:buNone/>
                      </a:pPr>
                      <a:r>
                        <a:rPr lang="en-US" sz="1500" u="none" strike="noStrike" cap="none"/>
                        <a:t>Second</a:t>
                      </a:r>
                      <a:r>
                        <a:rPr lang="en-US" sz="1500"/>
                        <a:t> </a:t>
                      </a:r>
                      <a:r>
                        <a:rPr lang="en-US" sz="1500" u="none" strike="noStrike" cap="none"/>
                        <a:t>Review</a:t>
                      </a:r>
                      <a:endParaRPr sz="1500" u="none" strike="noStrike" cap="none">
                        <a:latin typeface="Times New Roman"/>
                        <a:ea typeface="Times New Roman"/>
                        <a:cs typeface="Times New Roman"/>
                        <a:sym typeface="Times New Roman"/>
                      </a:endParaRPr>
                    </a:p>
                  </a:txBody>
                  <a:tcPr marL="68588" marR="68588" marT="34294" marB="34294"/>
                </a:tc>
                <a:tc>
                  <a:txBody>
                    <a:bodyPr/>
                    <a:lstStyle/>
                    <a:p>
                      <a:pPr marL="342900" marR="0" lvl="0" indent="-342900" algn="l" rtl="0">
                        <a:lnSpc>
                          <a:spcPct val="150000"/>
                        </a:lnSpc>
                        <a:spcBef>
                          <a:spcPts val="0"/>
                        </a:spcBef>
                        <a:spcAft>
                          <a:spcPts val="0"/>
                        </a:spcAft>
                        <a:buClr>
                          <a:schemeClr val="dk1"/>
                        </a:buClr>
                        <a:buSzPts val="2000"/>
                        <a:buFont typeface="Arial"/>
                        <a:buChar char="•"/>
                      </a:pPr>
                      <a:r>
                        <a:rPr lang="en-US" sz="1500" u="none" strike="noStrike" cap="none" dirty="0"/>
                        <a:t>Proposed algorithm implementation</a:t>
                      </a:r>
                      <a:endParaRPr sz="1100" dirty="0"/>
                    </a:p>
                    <a:p>
                      <a:pPr marL="342900" marR="0" lvl="0" indent="-342900" algn="l" rtl="0">
                        <a:lnSpc>
                          <a:spcPct val="150000"/>
                        </a:lnSpc>
                        <a:spcBef>
                          <a:spcPts val="0"/>
                        </a:spcBef>
                        <a:spcAft>
                          <a:spcPts val="0"/>
                        </a:spcAft>
                        <a:buClr>
                          <a:schemeClr val="dk1"/>
                        </a:buClr>
                        <a:buSzPts val="2000"/>
                        <a:buFont typeface="Arial"/>
                        <a:buChar char="•"/>
                      </a:pPr>
                      <a:r>
                        <a:rPr lang="en-US" sz="1500" u="none" strike="noStrike" cap="none" dirty="0"/>
                        <a:t>Comparative Analysis</a:t>
                      </a:r>
                      <a:endParaRPr sz="1500" u="none" strike="noStrike" cap="none" dirty="0"/>
                    </a:p>
                    <a:p>
                      <a:pPr marL="342900" marR="0" lvl="0" indent="-342900" algn="l" rtl="0">
                        <a:lnSpc>
                          <a:spcPct val="150000"/>
                        </a:lnSpc>
                        <a:spcBef>
                          <a:spcPts val="0"/>
                        </a:spcBef>
                        <a:spcAft>
                          <a:spcPts val="0"/>
                        </a:spcAft>
                        <a:buSzPts val="2000"/>
                        <a:buChar char="•"/>
                      </a:pPr>
                      <a:r>
                        <a:rPr lang="en-US" sz="1500" dirty="0"/>
                        <a:t>Providing security features</a:t>
                      </a:r>
                      <a:endParaRPr sz="1500" dirty="0"/>
                    </a:p>
                  </a:txBody>
                  <a:tcPr marL="68588" marR="68588" marT="34294" marB="34294"/>
                </a:tc>
                <a:tc>
                  <a:txBody>
                    <a:bodyPr/>
                    <a:lstStyle/>
                    <a:p>
                      <a:pPr marL="0" marR="0" lvl="0" indent="0" algn="ctr" rtl="0">
                        <a:lnSpc>
                          <a:spcPct val="150000"/>
                        </a:lnSpc>
                        <a:spcBef>
                          <a:spcPts val="0"/>
                        </a:spcBef>
                        <a:spcAft>
                          <a:spcPts val="0"/>
                        </a:spcAft>
                        <a:buNone/>
                      </a:pPr>
                      <a:endParaRPr sz="1500" u="none" strike="noStrike" cap="none" dirty="0"/>
                    </a:p>
                    <a:p>
                      <a:pPr marL="0" marR="0" lvl="0" indent="0" algn="ctr" rtl="0">
                        <a:lnSpc>
                          <a:spcPct val="150000"/>
                        </a:lnSpc>
                        <a:spcBef>
                          <a:spcPts val="0"/>
                        </a:spcBef>
                        <a:spcAft>
                          <a:spcPts val="0"/>
                        </a:spcAft>
                        <a:buNone/>
                      </a:pPr>
                      <a:r>
                        <a:rPr lang="en-US" sz="1500" u="none" strike="noStrike" cap="none" dirty="0"/>
                        <a:t>100%</a:t>
                      </a:r>
                      <a:endParaRPr sz="1500" u="none" strike="noStrike" cap="none" dirty="0">
                        <a:latin typeface="Times New Roman"/>
                        <a:ea typeface="Times New Roman"/>
                        <a:cs typeface="Times New Roman"/>
                        <a:sym typeface="Times New Roman"/>
                      </a:endParaRPr>
                    </a:p>
                  </a:txBody>
                  <a:tcPr marL="68588" marR="68588" marT="34294" marB="34294"/>
                </a:tc>
                <a:extLst>
                  <a:ext uri="{0D108BD9-81ED-4DB2-BD59-A6C34878D82A}">
                    <a16:rowId xmlns:a16="http://schemas.microsoft.com/office/drawing/2014/main" val="10003"/>
                  </a:ext>
                </a:extLst>
              </a:tr>
            </a:tbl>
          </a:graphicData>
        </a:graphic>
      </p:graphicFrame>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27"/>
          <p:cNvSpPr txBox="1">
            <a:spLocks noGrp="1"/>
          </p:cNvSpPr>
          <p:nvPr>
            <p:ph type="title"/>
          </p:nvPr>
        </p:nvSpPr>
        <p:spPr>
          <a:xfrm>
            <a:off x="1705380" y="175634"/>
            <a:ext cx="5565600" cy="7101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sz="3100" dirty="0"/>
              <a:t>        </a:t>
            </a:r>
            <a:r>
              <a:rPr lang="en" sz="3100" b="1" dirty="0"/>
              <a:t>References</a:t>
            </a:r>
            <a:endParaRPr sz="3100" b="1" dirty="0"/>
          </a:p>
        </p:txBody>
      </p:sp>
      <p:pic>
        <p:nvPicPr>
          <p:cNvPr id="169" name="Google Shape;169;p27"/>
          <p:cNvPicPr preferRelativeResize="0"/>
          <p:nvPr/>
        </p:nvPicPr>
        <p:blipFill rotWithShape="1">
          <a:blip r:embed="rId3">
            <a:alphaModFix/>
          </a:blip>
          <a:srcRect l="-2180" t="-10000" r="2180" b="10000"/>
          <a:stretch/>
        </p:blipFill>
        <p:spPr>
          <a:xfrm>
            <a:off x="6438600" y="-47150"/>
            <a:ext cx="2705400" cy="708915"/>
          </a:xfrm>
          <a:prstGeom prst="rect">
            <a:avLst/>
          </a:prstGeom>
          <a:noFill/>
          <a:ln>
            <a:noFill/>
          </a:ln>
        </p:spPr>
      </p:pic>
      <p:sp>
        <p:nvSpPr>
          <p:cNvPr id="170" name="Google Shape;170;p27"/>
          <p:cNvSpPr txBox="1"/>
          <p:nvPr/>
        </p:nvSpPr>
        <p:spPr>
          <a:xfrm>
            <a:off x="421680" y="982190"/>
            <a:ext cx="8133000" cy="3985676"/>
          </a:xfrm>
          <a:prstGeom prst="rect">
            <a:avLst/>
          </a:prstGeom>
          <a:noFill/>
          <a:ln>
            <a:noFill/>
          </a:ln>
        </p:spPr>
        <p:txBody>
          <a:bodyPr spcFirstLastPara="1" wrap="square" lIns="91425" tIns="91425" rIns="91425" bIns="91425" anchor="t" anchorCtr="0">
            <a:spAutoFit/>
          </a:bodyPr>
          <a:lstStyle/>
          <a:p>
            <a:pPr marL="457200" lvl="0" indent="-304800" algn="l" rtl="0">
              <a:spcBef>
                <a:spcPts val="0"/>
              </a:spcBef>
              <a:spcAft>
                <a:spcPts val="0"/>
              </a:spcAft>
              <a:buClr>
                <a:schemeClr val="dk1"/>
              </a:buClr>
              <a:buSzPts val="1200"/>
              <a:buChar char="●"/>
            </a:pPr>
            <a:r>
              <a:rPr lang="en-IN" sz="1300" dirty="0" err="1">
                <a:solidFill>
                  <a:schemeClr val="dk1"/>
                </a:solidFill>
                <a:latin typeface="Times New Roman" panose="02020603050405020304" pitchFamily="18" charset="0"/>
                <a:cs typeface="Times New Roman" panose="02020603050405020304" pitchFamily="18" charset="0"/>
                <a:hlinkClick r:id="rId4"/>
              </a:rPr>
              <a:t>Gokulan</a:t>
            </a:r>
            <a:r>
              <a:rPr lang="en-IN" sz="1300" dirty="0">
                <a:solidFill>
                  <a:schemeClr val="dk1"/>
                </a:solidFill>
                <a:latin typeface="Times New Roman" panose="02020603050405020304" pitchFamily="18" charset="0"/>
                <a:cs typeface="Times New Roman" panose="02020603050405020304" pitchFamily="18" charset="0"/>
                <a:hlinkClick r:id="rId4"/>
              </a:rPr>
              <a:t> </a:t>
            </a:r>
            <a:r>
              <a:rPr lang="en-IN" sz="1300" dirty="0" err="1">
                <a:solidFill>
                  <a:schemeClr val="dk1"/>
                </a:solidFill>
                <a:latin typeface="Times New Roman" panose="02020603050405020304" pitchFamily="18" charset="0"/>
                <a:cs typeface="Times New Roman" panose="02020603050405020304" pitchFamily="18" charset="0"/>
                <a:hlinkClick r:id="rId4"/>
              </a:rPr>
              <a:t>Ravindiran</a:t>
            </a:r>
            <a:r>
              <a:rPr lang="en-IN" sz="1300" dirty="0">
                <a:solidFill>
                  <a:schemeClr val="dk1"/>
                </a:solidFill>
                <a:latin typeface="Times New Roman" panose="02020603050405020304" pitchFamily="18" charset="0"/>
                <a:cs typeface="Times New Roman" panose="02020603050405020304" pitchFamily="18" charset="0"/>
                <a:hlinkClick r:id="rId4"/>
              </a:rPr>
              <a:t>, </a:t>
            </a:r>
            <a:r>
              <a:rPr lang="en-IN" sz="1300" dirty="0" err="1">
                <a:solidFill>
                  <a:schemeClr val="dk1"/>
                </a:solidFill>
                <a:latin typeface="Times New Roman" panose="02020603050405020304" pitchFamily="18" charset="0"/>
                <a:cs typeface="Times New Roman" panose="02020603050405020304" pitchFamily="18" charset="0"/>
                <a:hlinkClick r:id="rId4"/>
              </a:rPr>
              <a:t>Sivarethinamohan</a:t>
            </a:r>
            <a:r>
              <a:rPr lang="en-IN" sz="1300" dirty="0">
                <a:solidFill>
                  <a:schemeClr val="dk1"/>
                </a:solidFill>
                <a:latin typeface="Times New Roman" panose="02020603050405020304" pitchFamily="18" charset="0"/>
                <a:cs typeface="Times New Roman" panose="02020603050405020304" pitchFamily="18" charset="0"/>
                <a:hlinkClick r:id="rId4"/>
              </a:rPr>
              <a:t> Rajamanickam, Karthick </a:t>
            </a:r>
            <a:r>
              <a:rPr lang="en-IN" sz="1300" dirty="0" err="1">
                <a:solidFill>
                  <a:schemeClr val="dk1"/>
                </a:solidFill>
                <a:latin typeface="Times New Roman" panose="02020603050405020304" pitchFamily="18" charset="0"/>
                <a:cs typeface="Times New Roman" panose="02020603050405020304" pitchFamily="18" charset="0"/>
                <a:hlinkClick r:id="rId4"/>
              </a:rPr>
              <a:t>Kanagarathinam</a:t>
            </a:r>
            <a:r>
              <a:rPr lang="en-IN" sz="1300" dirty="0">
                <a:solidFill>
                  <a:schemeClr val="dk1"/>
                </a:solidFill>
                <a:latin typeface="Times New Roman" panose="02020603050405020304" pitchFamily="18" charset="0"/>
                <a:cs typeface="Times New Roman" panose="02020603050405020304" pitchFamily="18" charset="0"/>
                <a:hlinkClick r:id="rId4"/>
              </a:rPr>
              <a:t>, </a:t>
            </a:r>
            <a:r>
              <a:rPr lang="en-IN" sz="1300" dirty="0" err="1">
                <a:solidFill>
                  <a:schemeClr val="dk1"/>
                </a:solidFill>
                <a:latin typeface="Times New Roman" panose="02020603050405020304" pitchFamily="18" charset="0"/>
                <a:cs typeface="Times New Roman" panose="02020603050405020304" pitchFamily="18" charset="0"/>
                <a:hlinkClick r:id="rId4"/>
              </a:rPr>
              <a:t>Gasim</a:t>
            </a:r>
            <a:r>
              <a:rPr lang="en-IN" sz="1300" dirty="0">
                <a:solidFill>
                  <a:schemeClr val="dk1"/>
                </a:solidFill>
                <a:latin typeface="Times New Roman" panose="02020603050405020304" pitchFamily="18" charset="0"/>
                <a:cs typeface="Times New Roman" panose="02020603050405020304" pitchFamily="18" charset="0"/>
                <a:hlinkClick r:id="rId4"/>
              </a:rPr>
              <a:t> </a:t>
            </a:r>
            <a:r>
              <a:rPr lang="en-IN" sz="1300" dirty="0" err="1">
                <a:solidFill>
                  <a:schemeClr val="dk1"/>
                </a:solidFill>
                <a:latin typeface="Times New Roman" panose="02020603050405020304" pitchFamily="18" charset="0"/>
                <a:cs typeface="Times New Roman" panose="02020603050405020304" pitchFamily="18" charset="0"/>
                <a:hlinkClick r:id="rId4"/>
              </a:rPr>
              <a:t>Hayder</a:t>
            </a:r>
            <a:r>
              <a:rPr lang="en-IN" sz="1300" dirty="0">
                <a:solidFill>
                  <a:schemeClr val="dk1"/>
                </a:solidFill>
                <a:latin typeface="Times New Roman" panose="02020603050405020304" pitchFamily="18" charset="0"/>
                <a:cs typeface="Times New Roman" panose="02020603050405020304" pitchFamily="18" charset="0"/>
                <a:hlinkClick r:id="rId4"/>
              </a:rPr>
              <a:t>, </a:t>
            </a:r>
            <a:r>
              <a:rPr lang="en-IN" sz="1300" dirty="0" err="1">
                <a:solidFill>
                  <a:schemeClr val="dk1"/>
                </a:solidFill>
                <a:latin typeface="Times New Roman" panose="02020603050405020304" pitchFamily="18" charset="0"/>
                <a:cs typeface="Times New Roman" panose="02020603050405020304" pitchFamily="18" charset="0"/>
                <a:hlinkClick r:id="rId4"/>
              </a:rPr>
              <a:t>Gorti</a:t>
            </a:r>
            <a:r>
              <a:rPr lang="en-IN" sz="1300" dirty="0">
                <a:solidFill>
                  <a:schemeClr val="dk1"/>
                </a:solidFill>
                <a:latin typeface="Times New Roman" panose="02020603050405020304" pitchFamily="18" charset="0"/>
                <a:cs typeface="Times New Roman" panose="02020603050405020304" pitchFamily="18" charset="0"/>
                <a:hlinkClick r:id="rId4"/>
              </a:rPr>
              <a:t> Janardhan, Priya </a:t>
            </a:r>
            <a:r>
              <a:rPr lang="en-IN" sz="1300" dirty="0" err="1">
                <a:solidFill>
                  <a:schemeClr val="dk1"/>
                </a:solidFill>
                <a:latin typeface="Times New Roman" panose="02020603050405020304" pitchFamily="18" charset="0"/>
                <a:cs typeface="Times New Roman" panose="02020603050405020304" pitchFamily="18" charset="0"/>
                <a:hlinkClick r:id="rId4"/>
              </a:rPr>
              <a:t>Arunkumar</a:t>
            </a:r>
            <a:r>
              <a:rPr lang="en-IN" sz="1300" dirty="0">
                <a:solidFill>
                  <a:schemeClr val="dk1"/>
                </a:solidFill>
                <a:latin typeface="Times New Roman" panose="02020603050405020304" pitchFamily="18" charset="0"/>
                <a:cs typeface="Times New Roman" panose="02020603050405020304" pitchFamily="18" charset="0"/>
                <a:hlinkClick r:id="rId4"/>
              </a:rPr>
              <a:t>, Sivakumar Arunachalam, </a:t>
            </a:r>
            <a:r>
              <a:rPr lang="en-IN" sz="1300" dirty="0" err="1">
                <a:solidFill>
                  <a:schemeClr val="dk1"/>
                </a:solidFill>
                <a:latin typeface="Times New Roman" panose="02020603050405020304" pitchFamily="18" charset="0"/>
                <a:cs typeface="Times New Roman" panose="02020603050405020304" pitchFamily="18" charset="0"/>
                <a:hlinkClick r:id="rId4"/>
              </a:rPr>
              <a:t>Abeer</a:t>
            </a:r>
            <a:r>
              <a:rPr lang="en-IN" sz="1300" dirty="0">
                <a:solidFill>
                  <a:schemeClr val="dk1"/>
                </a:solidFill>
                <a:latin typeface="Times New Roman" panose="02020603050405020304" pitchFamily="18" charset="0"/>
                <a:cs typeface="Times New Roman" panose="02020603050405020304" pitchFamily="18" charset="0"/>
                <a:hlinkClick r:id="rId4"/>
              </a:rPr>
              <a:t> A. </a:t>
            </a:r>
            <a:r>
              <a:rPr lang="en-IN" sz="1300" dirty="0" err="1">
                <a:solidFill>
                  <a:schemeClr val="dk1"/>
                </a:solidFill>
                <a:latin typeface="Times New Roman" panose="02020603050405020304" pitchFamily="18" charset="0"/>
                <a:cs typeface="Times New Roman" panose="02020603050405020304" pitchFamily="18" charset="0"/>
                <a:hlinkClick r:id="rId4"/>
              </a:rPr>
              <a:t>AlObaid</a:t>
            </a:r>
            <a:r>
              <a:rPr lang="en-IN" sz="1300" dirty="0">
                <a:solidFill>
                  <a:schemeClr val="dk1"/>
                </a:solidFill>
                <a:latin typeface="Times New Roman" panose="02020603050405020304" pitchFamily="18" charset="0"/>
                <a:cs typeface="Times New Roman" panose="02020603050405020304" pitchFamily="18" charset="0"/>
                <a:hlinkClick r:id="rId4"/>
              </a:rPr>
              <a:t>, Ismail </a:t>
            </a:r>
            <a:r>
              <a:rPr lang="en-IN" sz="1300" dirty="0" err="1">
                <a:solidFill>
                  <a:schemeClr val="dk1"/>
                </a:solidFill>
                <a:latin typeface="Times New Roman" panose="02020603050405020304" pitchFamily="18" charset="0"/>
                <a:cs typeface="Times New Roman" panose="02020603050405020304" pitchFamily="18" charset="0"/>
                <a:hlinkClick r:id="rId4"/>
              </a:rPr>
              <a:t>Warad</a:t>
            </a:r>
            <a:r>
              <a:rPr lang="en-IN" sz="1300" dirty="0">
                <a:solidFill>
                  <a:schemeClr val="dk1"/>
                </a:solidFill>
                <a:latin typeface="Times New Roman" panose="02020603050405020304" pitchFamily="18" charset="0"/>
                <a:cs typeface="Times New Roman" panose="02020603050405020304" pitchFamily="18" charset="0"/>
                <a:hlinkClick r:id="rId4"/>
              </a:rPr>
              <a:t>, Senthil Kumar </a:t>
            </a:r>
            <a:r>
              <a:rPr lang="en-IN" sz="1300" dirty="0" err="1">
                <a:solidFill>
                  <a:schemeClr val="dk1"/>
                </a:solidFill>
                <a:latin typeface="Times New Roman" panose="02020603050405020304" pitchFamily="18" charset="0"/>
                <a:cs typeface="Times New Roman" panose="02020603050405020304" pitchFamily="18" charset="0"/>
                <a:hlinkClick r:id="rId4"/>
              </a:rPr>
              <a:t>Muniasamy</a:t>
            </a:r>
            <a:r>
              <a:rPr lang="en-IN" sz="1300" dirty="0">
                <a:solidFill>
                  <a:schemeClr val="dk1"/>
                </a:solidFill>
                <a:latin typeface="Times New Roman" panose="02020603050405020304" pitchFamily="18" charset="0"/>
                <a:cs typeface="Times New Roman" panose="02020603050405020304" pitchFamily="18" charset="0"/>
                <a:hlinkClick r:id="rId4"/>
              </a:rPr>
              <a:t>: “ Impact of air pollutants on climate change and prediction of air quality index using machine learning models” ,Environmental Research, Volume 239, Part 1, 2023, 117354</a:t>
            </a:r>
            <a:endParaRPr lang="en-IN" sz="1300" dirty="0">
              <a:solidFill>
                <a:schemeClr val="dk1"/>
              </a:solidFill>
              <a:latin typeface="Times New Roman" panose="02020603050405020304" pitchFamily="18" charset="0"/>
              <a:cs typeface="Times New Roman" panose="02020603050405020304" pitchFamily="18" charset="0"/>
            </a:endParaRPr>
          </a:p>
          <a:p>
            <a:pPr marL="152400" lvl="0" algn="l" rtl="0">
              <a:spcBef>
                <a:spcPts val="0"/>
              </a:spcBef>
              <a:spcAft>
                <a:spcPts val="0"/>
              </a:spcAft>
              <a:buClr>
                <a:schemeClr val="dk1"/>
              </a:buClr>
              <a:buSzPts val="1200"/>
            </a:pPr>
            <a:endParaRPr sz="1300" dirty="0">
              <a:solidFill>
                <a:schemeClr val="dk1"/>
              </a:solidFill>
              <a:latin typeface="Times New Roman" panose="02020603050405020304" pitchFamily="18" charset="0"/>
              <a:cs typeface="Times New Roman" panose="02020603050405020304" pitchFamily="18" charset="0"/>
            </a:endParaRPr>
          </a:p>
          <a:p>
            <a:pPr marL="457200" lvl="0" indent="-304800" algn="l" rtl="0">
              <a:spcBef>
                <a:spcPts val="0"/>
              </a:spcBef>
              <a:spcAft>
                <a:spcPts val="0"/>
              </a:spcAft>
              <a:buClr>
                <a:schemeClr val="dk1"/>
              </a:buClr>
              <a:buSzPts val="1200"/>
              <a:buChar char="●"/>
            </a:pPr>
            <a:r>
              <a:rPr lang="en-IN" sz="1300" dirty="0" err="1">
                <a:solidFill>
                  <a:schemeClr val="dk1"/>
                </a:solidFill>
                <a:latin typeface="Times New Roman" panose="02020603050405020304" pitchFamily="18" charset="0"/>
                <a:cs typeface="Times New Roman" panose="02020603050405020304" pitchFamily="18" charset="0"/>
                <a:hlinkClick r:id="rId5"/>
              </a:rPr>
              <a:t>Gokulan</a:t>
            </a:r>
            <a:r>
              <a:rPr lang="en-IN" sz="1300" dirty="0">
                <a:solidFill>
                  <a:schemeClr val="dk1"/>
                </a:solidFill>
                <a:latin typeface="Times New Roman" panose="02020603050405020304" pitchFamily="18" charset="0"/>
                <a:cs typeface="Times New Roman" panose="02020603050405020304" pitchFamily="18" charset="0"/>
                <a:hlinkClick r:id="rId5"/>
              </a:rPr>
              <a:t> </a:t>
            </a:r>
            <a:r>
              <a:rPr lang="en-IN" sz="1300" dirty="0" err="1">
                <a:solidFill>
                  <a:schemeClr val="dk1"/>
                </a:solidFill>
                <a:latin typeface="Times New Roman" panose="02020603050405020304" pitchFamily="18" charset="0"/>
                <a:cs typeface="Times New Roman" panose="02020603050405020304" pitchFamily="18" charset="0"/>
                <a:hlinkClick r:id="rId5"/>
              </a:rPr>
              <a:t>Ravindiran</a:t>
            </a:r>
            <a:r>
              <a:rPr lang="en-IN" sz="1300" dirty="0">
                <a:solidFill>
                  <a:schemeClr val="dk1"/>
                </a:solidFill>
                <a:latin typeface="Times New Roman" panose="02020603050405020304" pitchFamily="18" charset="0"/>
                <a:cs typeface="Times New Roman" panose="02020603050405020304" pitchFamily="18" charset="0"/>
                <a:hlinkClick r:id="rId5"/>
              </a:rPr>
              <a:t>, </a:t>
            </a:r>
            <a:r>
              <a:rPr lang="en-IN" sz="1300" dirty="0" err="1">
                <a:solidFill>
                  <a:schemeClr val="dk1"/>
                </a:solidFill>
                <a:latin typeface="Times New Roman" panose="02020603050405020304" pitchFamily="18" charset="0"/>
                <a:cs typeface="Times New Roman" panose="02020603050405020304" pitchFamily="18" charset="0"/>
                <a:hlinkClick r:id="rId5"/>
              </a:rPr>
              <a:t>Gasim</a:t>
            </a:r>
            <a:r>
              <a:rPr lang="en-IN" sz="1300" dirty="0">
                <a:solidFill>
                  <a:schemeClr val="dk1"/>
                </a:solidFill>
                <a:latin typeface="Times New Roman" panose="02020603050405020304" pitchFamily="18" charset="0"/>
                <a:cs typeface="Times New Roman" panose="02020603050405020304" pitchFamily="18" charset="0"/>
                <a:hlinkClick r:id="rId5"/>
              </a:rPr>
              <a:t> </a:t>
            </a:r>
            <a:r>
              <a:rPr lang="en-IN" sz="1300" dirty="0" err="1">
                <a:solidFill>
                  <a:schemeClr val="dk1"/>
                </a:solidFill>
                <a:latin typeface="Times New Roman" panose="02020603050405020304" pitchFamily="18" charset="0"/>
                <a:cs typeface="Times New Roman" panose="02020603050405020304" pitchFamily="18" charset="0"/>
                <a:hlinkClick r:id="rId5"/>
              </a:rPr>
              <a:t>Hayder</a:t>
            </a:r>
            <a:r>
              <a:rPr lang="en-IN" sz="1300" dirty="0">
                <a:solidFill>
                  <a:schemeClr val="dk1"/>
                </a:solidFill>
                <a:latin typeface="Times New Roman" panose="02020603050405020304" pitchFamily="18" charset="0"/>
                <a:cs typeface="Times New Roman" panose="02020603050405020304" pitchFamily="18" charset="0"/>
                <a:hlinkClick r:id="rId5"/>
              </a:rPr>
              <a:t>, Karthick </a:t>
            </a:r>
            <a:r>
              <a:rPr lang="en-IN" sz="1300" dirty="0" err="1">
                <a:solidFill>
                  <a:schemeClr val="dk1"/>
                </a:solidFill>
                <a:latin typeface="Times New Roman" panose="02020603050405020304" pitchFamily="18" charset="0"/>
                <a:cs typeface="Times New Roman" panose="02020603050405020304" pitchFamily="18" charset="0"/>
                <a:hlinkClick r:id="rId5"/>
              </a:rPr>
              <a:t>Kanagarathinam</a:t>
            </a:r>
            <a:r>
              <a:rPr lang="en-IN" sz="1300" dirty="0">
                <a:solidFill>
                  <a:schemeClr val="dk1"/>
                </a:solidFill>
                <a:latin typeface="Times New Roman" panose="02020603050405020304" pitchFamily="18" charset="0"/>
                <a:cs typeface="Times New Roman" panose="02020603050405020304" pitchFamily="18" charset="0"/>
                <a:hlinkClick r:id="rId5"/>
              </a:rPr>
              <a:t>, Avinash </a:t>
            </a:r>
            <a:r>
              <a:rPr lang="en-IN" sz="1300" dirty="0" err="1">
                <a:solidFill>
                  <a:schemeClr val="dk1"/>
                </a:solidFill>
                <a:latin typeface="Times New Roman" panose="02020603050405020304" pitchFamily="18" charset="0"/>
                <a:cs typeface="Times New Roman" panose="02020603050405020304" pitchFamily="18" charset="0"/>
                <a:hlinkClick r:id="rId5"/>
              </a:rPr>
              <a:t>Alagumalai</a:t>
            </a:r>
            <a:r>
              <a:rPr lang="en-IN" sz="1300" dirty="0">
                <a:solidFill>
                  <a:schemeClr val="dk1"/>
                </a:solidFill>
                <a:latin typeface="Times New Roman" panose="02020603050405020304" pitchFamily="18" charset="0"/>
                <a:cs typeface="Times New Roman" panose="02020603050405020304" pitchFamily="18" charset="0"/>
                <a:hlinkClick r:id="rId5"/>
              </a:rPr>
              <a:t>, Christian </a:t>
            </a:r>
            <a:r>
              <a:rPr lang="en-IN" sz="1300" dirty="0" err="1">
                <a:solidFill>
                  <a:schemeClr val="dk1"/>
                </a:solidFill>
                <a:latin typeface="Times New Roman" panose="02020603050405020304" pitchFamily="18" charset="0"/>
                <a:cs typeface="Times New Roman" panose="02020603050405020304" pitchFamily="18" charset="0"/>
                <a:hlinkClick r:id="rId5"/>
              </a:rPr>
              <a:t>Sonne</a:t>
            </a:r>
            <a:r>
              <a:rPr lang="en-IN" sz="1300" dirty="0">
                <a:solidFill>
                  <a:schemeClr val="dk1"/>
                </a:solidFill>
                <a:latin typeface="Times New Roman" panose="02020603050405020304" pitchFamily="18" charset="0"/>
                <a:cs typeface="Times New Roman" panose="02020603050405020304" pitchFamily="18" charset="0"/>
                <a:hlinkClick r:id="rId5"/>
              </a:rPr>
              <a:t>,” Air quality prediction by machine learning models: A predictive study on the </a:t>
            </a:r>
            <a:r>
              <a:rPr lang="en-IN" sz="1300" dirty="0" err="1">
                <a:solidFill>
                  <a:schemeClr val="dk1"/>
                </a:solidFill>
                <a:latin typeface="Times New Roman" panose="02020603050405020304" pitchFamily="18" charset="0"/>
                <a:cs typeface="Times New Roman" panose="02020603050405020304" pitchFamily="18" charset="0"/>
                <a:hlinkClick r:id="rId5"/>
              </a:rPr>
              <a:t>indian</a:t>
            </a:r>
            <a:r>
              <a:rPr lang="en-IN" sz="1300" dirty="0">
                <a:solidFill>
                  <a:schemeClr val="dk1"/>
                </a:solidFill>
                <a:latin typeface="Times New Roman" panose="02020603050405020304" pitchFamily="18" charset="0"/>
                <a:cs typeface="Times New Roman" panose="02020603050405020304" pitchFamily="18" charset="0"/>
                <a:hlinkClick r:id="rId5"/>
              </a:rPr>
              <a:t> coastal city of Visakhapatnam”, Chemosphere, Volume 338, 2023, 139518.</a:t>
            </a:r>
            <a:endParaRPr lang="en-IN" sz="1300" dirty="0">
              <a:solidFill>
                <a:schemeClr val="dk1"/>
              </a:solidFill>
              <a:latin typeface="Times New Roman" panose="02020603050405020304" pitchFamily="18" charset="0"/>
              <a:cs typeface="Times New Roman" panose="02020603050405020304" pitchFamily="18" charset="0"/>
            </a:endParaRPr>
          </a:p>
          <a:p>
            <a:pPr marL="152400" lvl="0" algn="l" rtl="0">
              <a:spcBef>
                <a:spcPts val="0"/>
              </a:spcBef>
              <a:spcAft>
                <a:spcPts val="0"/>
              </a:spcAft>
              <a:buClr>
                <a:schemeClr val="dk1"/>
              </a:buClr>
              <a:buSzPts val="1200"/>
            </a:pPr>
            <a:endParaRPr sz="1300" dirty="0">
              <a:solidFill>
                <a:schemeClr val="dk1"/>
              </a:solidFill>
              <a:latin typeface="Times New Roman" panose="02020603050405020304" pitchFamily="18" charset="0"/>
              <a:cs typeface="Times New Roman" panose="02020603050405020304" pitchFamily="18" charset="0"/>
            </a:endParaRPr>
          </a:p>
          <a:p>
            <a:pPr marL="457200" lvl="0" indent="-304800" algn="l" rtl="0">
              <a:spcBef>
                <a:spcPts val="0"/>
              </a:spcBef>
              <a:spcAft>
                <a:spcPts val="0"/>
              </a:spcAft>
              <a:buClr>
                <a:schemeClr val="dk1"/>
              </a:buClr>
              <a:buSzPts val="1200"/>
              <a:buChar char="●"/>
            </a:pPr>
            <a:r>
              <a:rPr lang="en-IN" sz="1300" dirty="0">
                <a:solidFill>
                  <a:schemeClr val="dk1"/>
                </a:solidFill>
                <a:latin typeface="Times New Roman" panose="02020603050405020304" pitchFamily="18" charset="0"/>
                <a:cs typeface="Times New Roman" panose="02020603050405020304" pitchFamily="18" charset="0"/>
                <a:hlinkClick r:id="rId6"/>
              </a:rPr>
              <a:t>C R, Aditya &amp; Deshmukh, Chandana &amp; K, Nayana &amp; Gandhi, Praveen &amp; </a:t>
            </a:r>
            <a:r>
              <a:rPr lang="en-IN" sz="1300" dirty="0" err="1">
                <a:solidFill>
                  <a:schemeClr val="dk1"/>
                </a:solidFill>
                <a:latin typeface="Times New Roman" panose="02020603050405020304" pitchFamily="18" charset="0"/>
                <a:cs typeface="Times New Roman" panose="02020603050405020304" pitchFamily="18" charset="0"/>
                <a:hlinkClick r:id="rId6"/>
              </a:rPr>
              <a:t>astu</a:t>
            </a:r>
            <a:r>
              <a:rPr lang="en-IN" sz="1300" dirty="0">
                <a:solidFill>
                  <a:schemeClr val="dk1"/>
                </a:solidFill>
                <a:latin typeface="Times New Roman" panose="02020603050405020304" pitchFamily="18" charset="0"/>
                <a:cs typeface="Times New Roman" panose="02020603050405020304" pitchFamily="18" charset="0"/>
                <a:hlinkClick r:id="rId6"/>
              </a:rPr>
              <a:t>, </a:t>
            </a:r>
            <a:r>
              <a:rPr lang="en-IN" sz="1300" dirty="0" err="1">
                <a:solidFill>
                  <a:schemeClr val="dk1"/>
                </a:solidFill>
                <a:latin typeface="Times New Roman" panose="02020603050405020304" pitchFamily="18" charset="0"/>
                <a:cs typeface="Times New Roman" panose="02020603050405020304" pitchFamily="18" charset="0"/>
                <a:hlinkClick r:id="rId6"/>
              </a:rPr>
              <a:t>Vidyav</a:t>
            </a:r>
            <a:r>
              <a:rPr lang="en-IN" sz="1300" dirty="0">
                <a:solidFill>
                  <a:schemeClr val="dk1"/>
                </a:solidFill>
                <a:latin typeface="Times New Roman" panose="02020603050405020304" pitchFamily="18" charset="0"/>
                <a:cs typeface="Times New Roman" panose="02020603050405020304" pitchFamily="18" charset="0"/>
                <a:hlinkClick r:id="rId6"/>
              </a:rPr>
              <a:t>. (2018).” Detection and Prediction of Air Pollution using Machine Learning Models”. International Journal of Engineering Trends and Technology. 59. 204-207.</a:t>
            </a:r>
            <a:endParaRPr lang="en-IN" sz="1300" dirty="0">
              <a:solidFill>
                <a:schemeClr val="dk1"/>
              </a:solidFill>
              <a:latin typeface="Times New Roman" panose="02020603050405020304" pitchFamily="18" charset="0"/>
              <a:cs typeface="Times New Roman" panose="02020603050405020304" pitchFamily="18" charset="0"/>
            </a:endParaRPr>
          </a:p>
          <a:p>
            <a:pPr marL="457200" lvl="0" indent="-304800" algn="l" rtl="0">
              <a:spcBef>
                <a:spcPts val="0"/>
              </a:spcBef>
              <a:spcAft>
                <a:spcPts val="0"/>
              </a:spcAft>
              <a:buClr>
                <a:schemeClr val="dk1"/>
              </a:buClr>
              <a:buSzPts val="1200"/>
              <a:buChar char="●"/>
            </a:pPr>
            <a:endParaRPr lang="en-IN" sz="1300" dirty="0">
              <a:solidFill>
                <a:schemeClr val="dk1"/>
              </a:solidFill>
              <a:latin typeface="Times New Roman" panose="02020603050405020304" pitchFamily="18" charset="0"/>
              <a:cs typeface="Times New Roman" panose="02020603050405020304" pitchFamily="18" charset="0"/>
            </a:endParaRPr>
          </a:p>
          <a:p>
            <a:pPr marL="457200" lvl="0" indent="-304800" algn="l" rtl="0">
              <a:spcBef>
                <a:spcPts val="0"/>
              </a:spcBef>
              <a:spcAft>
                <a:spcPts val="0"/>
              </a:spcAft>
              <a:buClr>
                <a:schemeClr val="dk1"/>
              </a:buClr>
              <a:buSzPts val="1200"/>
              <a:buChar char="●"/>
            </a:pPr>
            <a:r>
              <a:rPr lang="en-US" sz="1300" dirty="0">
                <a:solidFill>
                  <a:schemeClr val="dk1"/>
                </a:solidFill>
                <a:latin typeface="Times New Roman" panose="02020603050405020304" pitchFamily="18" charset="0"/>
                <a:cs typeface="Times New Roman" panose="02020603050405020304" pitchFamily="18" charset="0"/>
                <a:hlinkClick r:id="rId7"/>
              </a:rPr>
              <a:t>A. Samad, S. Garuda, U. Vogt, B. Yang, “Air pollution prediction using machine learning techniques – An approach to replace existing monitoring stations with virtual monitoring stations”, Atmospheric Environment, Volume 310, 2023, 119987</a:t>
            </a:r>
            <a:endParaRPr lang="en-US" sz="1300" dirty="0">
              <a:solidFill>
                <a:schemeClr val="dk1"/>
              </a:solidFill>
              <a:latin typeface="Times New Roman" panose="02020603050405020304" pitchFamily="18" charset="0"/>
              <a:cs typeface="Times New Roman" panose="02020603050405020304" pitchFamily="18" charset="0"/>
            </a:endParaRPr>
          </a:p>
          <a:p>
            <a:pPr marL="457200" lvl="0" indent="-304800" algn="l" rtl="0">
              <a:spcBef>
                <a:spcPts val="0"/>
              </a:spcBef>
              <a:spcAft>
                <a:spcPts val="0"/>
              </a:spcAft>
              <a:buClr>
                <a:schemeClr val="dk1"/>
              </a:buClr>
              <a:buSzPts val="1200"/>
              <a:buChar char="●"/>
            </a:pPr>
            <a:endParaRPr sz="1300" dirty="0">
              <a:solidFill>
                <a:schemeClr val="dk1"/>
              </a:solidFill>
              <a:latin typeface="Times New Roman" panose="02020603050405020304" pitchFamily="18" charset="0"/>
              <a:cs typeface="Times New Roman" panose="02020603050405020304" pitchFamily="18" charset="0"/>
            </a:endParaRPr>
          </a:p>
          <a:p>
            <a:pPr marL="457200" lvl="0" indent="-304800" algn="l" rtl="0">
              <a:spcBef>
                <a:spcPts val="0"/>
              </a:spcBef>
              <a:spcAft>
                <a:spcPts val="0"/>
              </a:spcAft>
              <a:buClr>
                <a:schemeClr val="dk1"/>
              </a:buClr>
              <a:buSzPts val="1200"/>
              <a:buChar char="●"/>
            </a:pPr>
            <a:r>
              <a:rPr lang="en-IN" sz="1300" dirty="0">
                <a:solidFill>
                  <a:schemeClr val="dk1"/>
                </a:solidFill>
                <a:latin typeface="Times New Roman" panose="02020603050405020304" pitchFamily="18" charset="0"/>
                <a:cs typeface="Times New Roman" panose="02020603050405020304" pitchFamily="18" charset="0"/>
                <a:hlinkClick r:id="rId8"/>
              </a:rPr>
              <a:t>Nilesh N. </a:t>
            </a:r>
            <a:r>
              <a:rPr lang="en-IN" sz="1300" dirty="0" err="1">
                <a:solidFill>
                  <a:schemeClr val="dk1"/>
                </a:solidFill>
                <a:latin typeface="Times New Roman" panose="02020603050405020304" pitchFamily="18" charset="0"/>
                <a:cs typeface="Times New Roman" panose="02020603050405020304" pitchFamily="18" charset="0"/>
                <a:hlinkClick r:id="rId8"/>
              </a:rPr>
              <a:t>Maltare</a:t>
            </a:r>
            <a:r>
              <a:rPr lang="en-IN" sz="1300" dirty="0">
                <a:solidFill>
                  <a:schemeClr val="dk1"/>
                </a:solidFill>
                <a:latin typeface="Times New Roman" panose="02020603050405020304" pitchFamily="18" charset="0"/>
                <a:cs typeface="Times New Roman" panose="02020603050405020304" pitchFamily="18" charset="0"/>
                <a:hlinkClick r:id="rId8"/>
              </a:rPr>
              <a:t>, </a:t>
            </a:r>
            <a:r>
              <a:rPr lang="en-IN" sz="1300" dirty="0" err="1">
                <a:solidFill>
                  <a:schemeClr val="dk1"/>
                </a:solidFill>
                <a:latin typeface="Times New Roman" panose="02020603050405020304" pitchFamily="18" charset="0"/>
                <a:cs typeface="Times New Roman" panose="02020603050405020304" pitchFamily="18" charset="0"/>
                <a:hlinkClick r:id="rId8"/>
              </a:rPr>
              <a:t>Safvan</a:t>
            </a:r>
            <a:r>
              <a:rPr lang="en-IN" sz="1300" dirty="0">
                <a:solidFill>
                  <a:schemeClr val="dk1"/>
                </a:solidFill>
                <a:latin typeface="Times New Roman" panose="02020603050405020304" pitchFamily="18" charset="0"/>
                <a:cs typeface="Times New Roman" panose="02020603050405020304" pitchFamily="18" charset="0"/>
                <a:hlinkClick r:id="rId8"/>
              </a:rPr>
              <a:t> </a:t>
            </a:r>
            <a:r>
              <a:rPr lang="en-IN" sz="1300" dirty="0" err="1">
                <a:solidFill>
                  <a:schemeClr val="dk1"/>
                </a:solidFill>
                <a:latin typeface="Times New Roman" panose="02020603050405020304" pitchFamily="18" charset="0"/>
                <a:cs typeface="Times New Roman" panose="02020603050405020304" pitchFamily="18" charset="0"/>
                <a:hlinkClick r:id="rId8"/>
              </a:rPr>
              <a:t>Vahora</a:t>
            </a:r>
            <a:r>
              <a:rPr lang="en-IN" sz="1300" dirty="0">
                <a:solidFill>
                  <a:schemeClr val="dk1"/>
                </a:solidFill>
                <a:latin typeface="Times New Roman" panose="02020603050405020304" pitchFamily="18" charset="0"/>
                <a:cs typeface="Times New Roman" panose="02020603050405020304" pitchFamily="18" charset="0"/>
                <a:hlinkClick r:id="rId8"/>
              </a:rPr>
              <a:t>, “Air Quality Index prediction using machine learning for Ahmedabad city”, Digital Chemical Engineering, Volume 7, 2023, 100093</a:t>
            </a:r>
            <a:endParaRPr sz="1300" dirty="0">
              <a:solidFill>
                <a:schemeClr val="dk2"/>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28"/>
          <p:cNvSpPr txBox="1">
            <a:spLocks noGrp="1"/>
          </p:cNvSpPr>
          <p:nvPr>
            <p:ph type="title"/>
          </p:nvPr>
        </p:nvSpPr>
        <p:spPr>
          <a:xfrm>
            <a:off x="2704402" y="1105288"/>
            <a:ext cx="4976558" cy="24543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sz="6000" dirty="0">
                <a:latin typeface="Times New Roman" panose="02020603050405020304" pitchFamily="18" charset="0"/>
                <a:cs typeface="Times New Roman" panose="02020603050405020304" pitchFamily="18" charset="0"/>
              </a:rPr>
              <a:t>Thank you</a:t>
            </a:r>
            <a:endParaRPr sz="6000" b="1"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8"/>
          <p:cNvSpPr txBox="1">
            <a:spLocks noGrp="1"/>
          </p:cNvSpPr>
          <p:nvPr>
            <p:ph type="title"/>
          </p:nvPr>
        </p:nvSpPr>
        <p:spPr>
          <a:xfrm>
            <a:off x="497590" y="312458"/>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b="1" dirty="0"/>
              <a:t>Abstract</a:t>
            </a:r>
            <a:endParaRPr b="1" dirty="0"/>
          </a:p>
        </p:txBody>
      </p:sp>
      <p:sp>
        <p:nvSpPr>
          <p:cNvPr id="98" name="Google Shape;98;p18"/>
          <p:cNvSpPr txBox="1"/>
          <p:nvPr/>
        </p:nvSpPr>
        <p:spPr>
          <a:xfrm>
            <a:off x="311700" y="1108550"/>
            <a:ext cx="8310000" cy="3139291"/>
          </a:xfrm>
          <a:prstGeom prst="rect">
            <a:avLst/>
          </a:prstGeom>
          <a:noFill/>
          <a:ln>
            <a:noFill/>
          </a:ln>
        </p:spPr>
        <p:txBody>
          <a:bodyPr spcFirstLastPara="1" wrap="square" lIns="91425" tIns="91425" rIns="91425" bIns="91425" anchor="t" anchorCtr="0">
            <a:spAutoFit/>
          </a:bodyPr>
          <a:lstStyle/>
          <a:p>
            <a:pPr marL="425450" marR="0" lvl="0" indent="-285750" algn="l" rtl="0">
              <a:lnSpc>
                <a:spcPct val="150000"/>
              </a:lnSpc>
              <a:spcBef>
                <a:spcPts val="0"/>
              </a:spcBef>
              <a:spcAft>
                <a:spcPts val="0"/>
              </a:spcAft>
              <a:buClr>
                <a:schemeClr val="dk1"/>
              </a:buClr>
              <a:buSzPts val="1400"/>
              <a:buFont typeface="Wingdings" panose="05000000000000000000" pitchFamily="2" charset="2"/>
              <a:buChar char="v"/>
            </a:pPr>
            <a:r>
              <a:rPr lang="en-US" sz="1600" dirty="0">
                <a:solidFill>
                  <a:schemeClr val="dk1"/>
                </a:solidFill>
                <a:latin typeface="Times New Roman" panose="02020603050405020304" pitchFamily="18" charset="0"/>
                <a:ea typeface="Raleway"/>
                <a:cs typeface="Times New Roman" panose="02020603050405020304" pitchFamily="18" charset="0"/>
                <a:sym typeface="Raleway"/>
              </a:rPr>
              <a:t> Air pollution demands better monitoring, rising pollution necessitates accurate air quality prediction, crucial for managing environmental quality.</a:t>
            </a:r>
          </a:p>
          <a:p>
            <a:pPr marL="425450" marR="0" lvl="0" indent="-285750" algn="l" rtl="0">
              <a:lnSpc>
                <a:spcPct val="150000"/>
              </a:lnSpc>
              <a:spcBef>
                <a:spcPts val="0"/>
              </a:spcBef>
              <a:spcAft>
                <a:spcPts val="0"/>
              </a:spcAft>
              <a:buClr>
                <a:schemeClr val="dk1"/>
              </a:buClr>
              <a:buSzPts val="1400"/>
              <a:buFont typeface="Wingdings" panose="05000000000000000000" pitchFamily="2" charset="2"/>
              <a:buChar char="v"/>
            </a:pPr>
            <a:r>
              <a:rPr lang="en-US" sz="1600" dirty="0">
                <a:solidFill>
                  <a:schemeClr val="dk1"/>
                </a:solidFill>
                <a:latin typeface="Times New Roman" panose="02020603050405020304" pitchFamily="18" charset="0"/>
                <a:ea typeface="Raleway"/>
                <a:cs typeface="Times New Roman" panose="02020603050405020304" pitchFamily="18" charset="0"/>
                <a:sym typeface="Raleway"/>
              </a:rPr>
              <a:t> Costly limitations of traditional methods: Manual monitoring stations, though existing, are expensive and limited.</a:t>
            </a:r>
          </a:p>
          <a:p>
            <a:pPr marL="425450" marR="0" lvl="0" indent="-285750" algn="l" rtl="0">
              <a:lnSpc>
                <a:spcPct val="150000"/>
              </a:lnSpc>
              <a:spcBef>
                <a:spcPts val="0"/>
              </a:spcBef>
              <a:spcAft>
                <a:spcPts val="0"/>
              </a:spcAft>
              <a:buClr>
                <a:schemeClr val="dk1"/>
              </a:buClr>
              <a:buSzPts val="1400"/>
              <a:buFont typeface="Wingdings" panose="05000000000000000000" pitchFamily="2" charset="2"/>
              <a:buChar char="v"/>
            </a:pPr>
            <a:r>
              <a:rPr lang="en-US" sz="1600" dirty="0">
                <a:solidFill>
                  <a:schemeClr val="dk1"/>
                </a:solidFill>
                <a:latin typeface="Times New Roman" panose="02020603050405020304" pitchFamily="18" charset="0"/>
                <a:ea typeface="Raleway"/>
                <a:cs typeface="Times New Roman" panose="02020603050405020304" pitchFamily="18" charset="0"/>
                <a:sym typeface="Raleway"/>
              </a:rPr>
              <a:t> Machine learning emerges as a powerful tool: Ensemble methods will be used to predict AQI using open-source CPCB data.</a:t>
            </a:r>
          </a:p>
          <a:p>
            <a:pPr marL="425450" marR="0" lvl="0" indent="-285750" algn="l" rtl="0">
              <a:lnSpc>
                <a:spcPct val="150000"/>
              </a:lnSpc>
              <a:spcBef>
                <a:spcPts val="0"/>
              </a:spcBef>
              <a:spcAft>
                <a:spcPts val="0"/>
              </a:spcAft>
              <a:buClr>
                <a:schemeClr val="dk1"/>
              </a:buClr>
              <a:buSzPts val="1400"/>
              <a:buFont typeface="Wingdings" panose="05000000000000000000" pitchFamily="2" charset="2"/>
              <a:buChar char="v"/>
            </a:pPr>
            <a:r>
              <a:rPr lang="en-US" sz="1600" dirty="0">
                <a:solidFill>
                  <a:schemeClr val="dk1"/>
                </a:solidFill>
                <a:latin typeface="Times New Roman" panose="02020603050405020304" pitchFamily="18" charset="0"/>
                <a:ea typeface="Raleway"/>
                <a:cs typeface="Times New Roman" panose="02020603050405020304" pitchFamily="18" charset="0"/>
                <a:sym typeface="Raleway"/>
              </a:rPr>
              <a:t> Scalability and reusability are key: The research seeks a robust ML framework applicable to diverse cities with the CPCB data.</a:t>
            </a:r>
            <a:endParaRPr sz="1600" dirty="0">
              <a:solidFill>
                <a:schemeClr val="dk1"/>
              </a:solidFill>
              <a:latin typeface="Times New Roman" panose="02020603050405020304" pitchFamily="18" charset="0"/>
              <a:ea typeface="Raleway"/>
              <a:cs typeface="Times New Roman" panose="02020603050405020304" pitchFamily="18" charset="0"/>
              <a:sym typeface="Raleway"/>
            </a:endParaRPr>
          </a:p>
        </p:txBody>
      </p:sp>
      <p:pic>
        <p:nvPicPr>
          <p:cNvPr id="99" name="Google Shape;99;p18"/>
          <p:cNvPicPr preferRelativeResize="0"/>
          <p:nvPr/>
        </p:nvPicPr>
        <p:blipFill rotWithShape="1">
          <a:blip r:embed="rId3">
            <a:alphaModFix/>
          </a:blip>
          <a:srcRect l="-2180" t="-10000" r="2180" b="10000"/>
          <a:stretch/>
        </p:blipFill>
        <p:spPr>
          <a:xfrm>
            <a:off x="6438600" y="-47150"/>
            <a:ext cx="2705400" cy="70891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20"/>
          <p:cNvSpPr txBox="1">
            <a:spLocks noGrp="1"/>
          </p:cNvSpPr>
          <p:nvPr>
            <p:ph type="title"/>
          </p:nvPr>
        </p:nvSpPr>
        <p:spPr>
          <a:xfrm>
            <a:off x="1789200" y="-76200"/>
            <a:ext cx="5565600" cy="737965"/>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sz="2800" dirty="0"/>
              <a:t>   </a:t>
            </a:r>
            <a:r>
              <a:rPr lang="en" sz="2800" b="1" dirty="0"/>
              <a:t>   Literature Survey</a:t>
            </a:r>
            <a:endParaRPr sz="2800" b="1" dirty="0"/>
          </a:p>
        </p:txBody>
      </p:sp>
      <p:pic>
        <p:nvPicPr>
          <p:cNvPr id="112" name="Google Shape;112;p20"/>
          <p:cNvPicPr preferRelativeResize="0"/>
          <p:nvPr/>
        </p:nvPicPr>
        <p:blipFill rotWithShape="1">
          <a:blip r:embed="rId3">
            <a:alphaModFix/>
          </a:blip>
          <a:srcRect l="-2180" t="-10000" r="2180" b="10000"/>
          <a:stretch/>
        </p:blipFill>
        <p:spPr>
          <a:xfrm>
            <a:off x="6438600" y="-47150"/>
            <a:ext cx="2705400" cy="708915"/>
          </a:xfrm>
          <a:prstGeom prst="rect">
            <a:avLst/>
          </a:prstGeom>
          <a:noFill/>
          <a:ln>
            <a:noFill/>
          </a:ln>
        </p:spPr>
      </p:pic>
      <p:graphicFrame>
        <p:nvGraphicFramePr>
          <p:cNvPr id="113" name="Google Shape;113;p20"/>
          <p:cNvGraphicFramePr/>
          <p:nvPr>
            <p:extLst>
              <p:ext uri="{D42A27DB-BD31-4B8C-83A1-F6EECF244321}">
                <p14:modId xmlns:p14="http://schemas.microsoft.com/office/powerpoint/2010/main" val="2310912532"/>
              </p:ext>
            </p:extLst>
          </p:nvPr>
        </p:nvGraphicFramePr>
        <p:xfrm>
          <a:off x="226032" y="634101"/>
          <a:ext cx="8691936" cy="4574152"/>
        </p:xfrm>
        <a:graphic>
          <a:graphicData uri="http://schemas.openxmlformats.org/drawingml/2006/table">
            <a:tbl>
              <a:tblPr>
                <a:noFill/>
                <a:tableStyleId>{F432B7B7-F34D-4EF5-821E-A75D51D1795F}</a:tableStyleId>
              </a:tblPr>
              <a:tblGrid>
                <a:gridCol w="594025">
                  <a:extLst>
                    <a:ext uri="{9D8B030D-6E8A-4147-A177-3AD203B41FA5}">
                      <a16:colId xmlns:a16="http://schemas.microsoft.com/office/drawing/2014/main" val="20000"/>
                    </a:ext>
                  </a:extLst>
                </a:gridCol>
                <a:gridCol w="1578119">
                  <a:extLst>
                    <a:ext uri="{9D8B030D-6E8A-4147-A177-3AD203B41FA5}">
                      <a16:colId xmlns:a16="http://schemas.microsoft.com/office/drawing/2014/main" val="20001"/>
                    </a:ext>
                  </a:extLst>
                </a:gridCol>
                <a:gridCol w="1999164">
                  <a:extLst>
                    <a:ext uri="{9D8B030D-6E8A-4147-A177-3AD203B41FA5}">
                      <a16:colId xmlns:a16="http://schemas.microsoft.com/office/drawing/2014/main" val="20002"/>
                    </a:ext>
                  </a:extLst>
                </a:gridCol>
                <a:gridCol w="2424701">
                  <a:extLst>
                    <a:ext uri="{9D8B030D-6E8A-4147-A177-3AD203B41FA5}">
                      <a16:colId xmlns:a16="http://schemas.microsoft.com/office/drawing/2014/main" val="20003"/>
                    </a:ext>
                  </a:extLst>
                </a:gridCol>
                <a:gridCol w="2095927">
                  <a:extLst>
                    <a:ext uri="{9D8B030D-6E8A-4147-A177-3AD203B41FA5}">
                      <a16:colId xmlns:a16="http://schemas.microsoft.com/office/drawing/2014/main" val="20004"/>
                    </a:ext>
                  </a:extLst>
                </a:gridCol>
              </a:tblGrid>
              <a:tr h="448584">
                <a:tc>
                  <a:txBody>
                    <a:bodyPr/>
                    <a:lstStyle/>
                    <a:p>
                      <a:pPr marL="0" lvl="0" indent="0" algn="l" rtl="0">
                        <a:spcBef>
                          <a:spcPts val="0"/>
                        </a:spcBef>
                        <a:spcAft>
                          <a:spcPts val="0"/>
                        </a:spcAft>
                        <a:buNone/>
                      </a:pPr>
                      <a:r>
                        <a:rPr lang="en" sz="1300" b="1" dirty="0">
                          <a:solidFill>
                            <a:schemeClr val="dk1"/>
                          </a:solidFill>
                        </a:rPr>
                        <a:t> S.No</a:t>
                      </a:r>
                      <a:endParaRPr sz="1300" b="1" dirty="0">
                        <a:solidFill>
                          <a:schemeClr val="dk1"/>
                        </a:solidFill>
                      </a:endParaRPr>
                    </a:p>
                  </a:txBody>
                  <a:tcPr marL="91425" marR="91425" marT="91425" marB="91425" anchor="ctr">
                    <a:solidFill>
                      <a:srgbClr val="C9DAF8"/>
                    </a:solidFill>
                  </a:tcPr>
                </a:tc>
                <a:tc>
                  <a:txBody>
                    <a:bodyPr/>
                    <a:lstStyle/>
                    <a:p>
                      <a:pPr marL="0" lvl="0" indent="0" algn="l" rtl="0">
                        <a:spcBef>
                          <a:spcPts val="0"/>
                        </a:spcBef>
                        <a:spcAft>
                          <a:spcPts val="0"/>
                        </a:spcAft>
                        <a:buNone/>
                      </a:pPr>
                      <a:r>
                        <a:rPr lang="en" sz="1300" dirty="0">
                          <a:solidFill>
                            <a:schemeClr val="dk1"/>
                          </a:solidFill>
                        </a:rPr>
                        <a:t>  </a:t>
                      </a:r>
                      <a:r>
                        <a:rPr lang="en" sz="1300" b="1" dirty="0">
                          <a:solidFill>
                            <a:schemeClr val="dk1"/>
                          </a:solidFill>
                        </a:rPr>
                        <a:t>Paper Title</a:t>
                      </a:r>
                      <a:endParaRPr sz="1300" b="1" dirty="0">
                        <a:solidFill>
                          <a:schemeClr val="dk1"/>
                        </a:solidFill>
                      </a:endParaRPr>
                    </a:p>
                  </a:txBody>
                  <a:tcPr marL="91425" marR="91425" marT="91425" marB="91425" anchor="ctr">
                    <a:solidFill>
                      <a:srgbClr val="C9DAF8"/>
                    </a:solidFill>
                  </a:tcPr>
                </a:tc>
                <a:tc>
                  <a:txBody>
                    <a:bodyPr/>
                    <a:lstStyle/>
                    <a:p>
                      <a:pPr marL="0" lvl="0" indent="0" algn="l" rtl="0">
                        <a:spcBef>
                          <a:spcPts val="0"/>
                        </a:spcBef>
                        <a:spcAft>
                          <a:spcPts val="0"/>
                        </a:spcAft>
                        <a:buNone/>
                      </a:pPr>
                      <a:r>
                        <a:rPr lang="en" sz="1300" dirty="0">
                          <a:solidFill>
                            <a:schemeClr val="dk1"/>
                          </a:solidFill>
                        </a:rPr>
                        <a:t>          </a:t>
                      </a:r>
                      <a:r>
                        <a:rPr lang="en" sz="1300" b="1" dirty="0">
                          <a:solidFill>
                            <a:schemeClr val="dk1"/>
                          </a:solidFill>
                        </a:rPr>
                        <a:t> Methodology</a:t>
                      </a:r>
                      <a:endParaRPr sz="1300" b="1" dirty="0">
                        <a:solidFill>
                          <a:schemeClr val="dk1"/>
                        </a:solidFill>
                      </a:endParaRPr>
                    </a:p>
                  </a:txBody>
                  <a:tcPr marL="91425" marR="91425" marT="91425" marB="91425" anchor="ctr">
                    <a:solidFill>
                      <a:srgbClr val="C9DAF8"/>
                    </a:solidFill>
                  </a:tcPr>
                </a:tc>
                <a:tc>
                  <a:txBody>
                    <a:bodyPr/>
                    <a:lstStyle/>
                    <a:p>
                      <a:pPr marL="0" lvl="0" indent="0" algn="l" rtl="0">
                        <a:spcBef>
                          <a:spcPts val="0"/>
                        </a:spcBef>
                        <a:spcAft>
                          <a:spcPts val="0"/>
                        </a:spcAft>
                        <a:buNone/>
                      </a:pPr>
                      <a:r>
                        <a:rPr lang="en-US" sz="1300" b="1" dirty="0">
                          <a:solidFill>
                            <a:schemeClr val="dk1"/>
                          </a:solidFill>
                        </a:rPr>
                        <a:t>              Merits</a:t>
                      </a:r>
                      <a:endParaRPr sz="1300" b="1" dirty="0">
                        <a:solidFill>
                          <a:schemeClr val="dk1"/>
                        </a:solidFill>
                      </a:endParaRPr>
                    </a:p>
                  </a:txBody>
                  <a:tcPr marL="91425" marR="91425" marT="91425" marB="91425" anchor="ctr">
                    <a:solidFill>
                      <a:srgbClr val="C9DAF8"/>
                    </a:solidFill>
                  </a:tcPr>
                </a:tc>
                <a:tc>
                  <a:txBody>
                    <a:bodyPr/>
                    <a:lstStyle/>
                    <a:p>
                      <a:pPr marL="0" lvl="0" indent="0" algn="l" rtl="0">
                        <a:spcBef>
                          <a:spcPts val="0"/>
                        </a:spcBef>
                        <a:spcAft>
                          <a:spcPts val="0"/>
                        </a:spcAft>
                        <a:buNone/>
                      </a:pPr>
                      <a:r>
                        <a:rPr lang="en" sz="1300" dirty="0">
                          <a:solidFill>
                            <a:schemeClr val="dk1"/>
                          </a:solidFill>
                        </a:rPr>
                        <a:t>           </a:t>
                      </a:r>
                      <a:r>
                        <a:rPr lang="en" sz="1300" b="1" dirty="0">
                          <a:solidFill>
                            <a:schemeClr val="dk1"/>
                          </a:solidFill>
                        </a:rPr>
                        <a:t>Limitations</a:t>
                      </a:r>
                      <a:endParaRPr sz="1300" b="1" dirty="0">
                        <a:solidFill>
                          <a:schemeClr val="dk1"/>
                        </a:solidFill>
                      </a:endParaRPr>
                    </a:p>
                  </a:txBody>
                  <a:tcPr marL="91425" marR="91425" marT="91425" marB="91425" anchor="ctr">
                    <a:solidFill>
                      <a:srgbClr val="C9DAF8"/>
                    </a:solidFill>
                  </a:tcPr>
                </a:tc>
                <a:extLst>
                  <a:ext uri="{0D108BD9-81ED-4DB2-BD59-A6C34878D82A}">
                    <a16:rowId xmlns:a16="http://schemas.microsoft.com/office/drawing/2014/main" val="10000"/>
                  </a:ext>
                </a:extLst>
              </a:tr>
              <a:tr h="1189130">
                <a:tc>
                  <a:txBody>
                    <a:bodyPr/>
                    <a:lstStyle/>
                    <a:p>
                      <a:pPr marL="0" lvl="0" indent="0" algn="l" rtl="0">
                        <a:spcBef>
                          <a:spcPts val="0"/>
                        </a:spcBef>
                        <a:spcAft>
                          <a:spcPts val="0"/>
                        </a:spcAft>
                        <a:buNone/>
                      </a:pPr>
                      <a:endParaRPr sz="1100" dirty="0">
                        <a:latin typeface="Times New Roman" panose="02020603050405020304" pitchFamily="18" charset="0"/>
                        <a:cs typeface="Times New Roman" panose="02020603050405020304" pitchFamily="18" charset="0"/>
                      </a:endParaRPr>
                    </a:p>
                    <a:p>
                      <a:pPr marL="0" lvl="0" indent="0" algn="l" rtl="0">
                        <a:spcBef>
                          <a:spcPts val="0"/>
                        </a:spcBef>
                        <a:spcAft>
                          <a:spcPts val="0"/>
                        </a:spcAft>
                        <a:buNone/>
                      </a:pPr>
                      <a:endParaRPr sz="1100" dirty="0">
                        <a:latin typeface="Times New Roman" panose="02020603050405020304" pitchFamily="18" charset="0"/>
                        <a:cs typeface="Times New Roman" panose="02020603050405020304" pitchFamily="18" charset="0"/>
                      </a:endParaRPr>
                    </a:p>
                    <a:p>
                      <a:pPr marL="0" lvl="0" indent="0" algn="l" rtl="0">
                        <a:spcBef>
                          <a:spcPts val="0"/>
                        </a:spcBef>
                        <a:spcAft>
                          <a:spcPts val="0"/>
                        </a:spcAft>
                        <a:buNone/>
                      </a:pPr>
                      <a:endParaRPr sz="1100" dirty="0">
                        <a:latin typeface="Times New Roman" panose="02020603050405020304" pitchFamily="18" charset="0"/>
                        <a:cs typeface="Times New Roman" panose="02020603050405020304" pitchFamily="18" charset="0"/>
                      </a:endParaRPr>
                    </a:p>
                    <a:p>
                      <a:pPr marL="0" lvl="0" indent="0" algn="l" rtl="0">
                        <a:spcBef>
                          <a:spcPts val="0"/>
                        </a:spcBef>
                        <a:spcAft>
                          <a:spcPts val="0"/>
                        </a:spcAft>
                        <a:buNone/>
                      </a:pPr>
                      <a:r>
                        <a:rPr lang="en" sz="1100" dirty="0">
                          <a:latin typeface="Times New Roman" panose="02020603050405020304" pitchFamily="18" charset="0"/>
                          <a:cs typeface="Times New Roman" panose="02020603050405020304" pitchFamily="18" charset="0"/>
                        </a:rPr>
                        <a:t>    1</a:t>
                      </a:r>
                      <a:endParaRPr sz="1100" dirty="0">
                        <a:latin typeface="Times New Roman" panose="02020603050405020304" pitchFamily="18" charset="0"/>
                        <a:cs typeface="Times New Roman" panose="02020603050405020304" pitchFamily="18" charset="0"/>
                      </a:endParaRPr>
                    </a:p>
                  </a:txBody>
                  <a:tcPr marL="91425" marR="91425" marT="91425" marB="91425"/>
                </a:tc>
                <a:tc>
                  <a:txBody>
                    <a:bodyPr/>
                    <a:lstStyle/>
                    <a:p>
                      <a:pPr marL="0" lvl="0" indent="0" algn="l" rtl="0">
                        <a:spcBef>
                          <a:spcPts val="0"/>
                        </a:spcBef>
                        <a:spcAft>
                          <a:spcPts val="0"/>
                        </a:spcAft>
                        <a:buNone/>
                      </a:pPr>
                      <a:endParaRPr lang="en-US" sz="1100" dirty="0">
                        <a:latin typeface="Times New Roman" panose="02020603050405020304" pitchFamily="18" charset="0"/>
                        <a:cs typeface="Times New Roman" panose="02020603050405020304" pitchFamily="18" charset="0"/>
                      </a:endParaRPr>
                    </a:p>
                    <a:p>
                      <a:pPr marL="0" lvl="0" indent="0" algn="l" rtl="0">
                        <a:spcBef>
                          <a:spcPts val="0"/>
                        </a:spcBef>
                        <a:spcAft>
                          <a:spcPts val="0"/>
                        </a:spcAft>
                        <a:buNone/>
                      </a:pPr>
                      <a:r>
                        <a:rPr lang="en-US" sz="1100" dirty="0">
                          <a:latin typeface="Times New Roman" panose="02020603050405020304" pitchFamily="18" charset="0"/>
                          <a:cs typeface="Times New Roman" panose="02020603050405020304" pitchFamily="18" charset="0"/>
                        </a:rPr>
                        <a:t>Air Quality Index</a:t>
                      </a:r>
                      <a:r>
                        <a:rPr lang="en-US" sz="1100" baseline="0" dirty="0">
                          <a:latin typeface="Times New Roman" panose="02020603050405020304" pitchFamily="18" charset="0"/>
                          <a:cs typeface="Times New Roman" panose="02020603050405020304" pitchFamily="18" charset="0"/>
                        </a:rPr>
                        <a:t> </a:t>
                      </a:r>
                      <a:r>
                        <a:rPr lang="en-US" sz="1100" dirty="0">
                          <a:latin typeface="Times New Roman" panose="02020603050405020304" pitchFamily="18" charset="0"/>
                          <a:cs typeface="Times New Roman" panose="02020603050405020304" pitchFamily="18" charset="0"/>
                        </a:rPr>
                        <a:t>prediction using Machine Learning</a:t>
                      </a:r>
                      <a:r>
                        <a:rPr lang="en-US" sz="1100" baseline="0" dirty="0">
                          <a:latin typeface="Times New Roman" panose="02020603050405020304" pitchFamily="18" charset="0"/>
                          <a:cs typeface="Times New Roman" panose="02020603050405020304" pitchFamily="18" charset="0"/>
                        </a:rPr>
                        <a:t> for Ahmedabad City</a:t>
                      </a:r>
                      <a:endParaRPr sz="1100" dirty="0">
                        <a:latin typeface="Times New Roman" panose="02020603050405020304" pitchFamily="18" charset="0"/>
                        <a:cs typeface="Times New Roman" panose="02020603050405020304" pitchFamily="18" charset="0"/>
                      </a:endParaRPr>
                    </a:p>
                  </a:txBody>
                  <a:tcPr marL="91425" marR="91425" marT="91425" marB="91425"/>
                </a:tc>
                <a:tc>
                  <a:txBody>
                    <a:bodyPr/>
                    <a:lstStyle/>
                    <a:p>
                      <a:pPr marL="0" lvl="0" indent="0" algn="l" rtl="0">
                        <a:spcBef>
                          <a:spcPts val="0"/>
                        </a:spcBef>
                        <a:spcAft>
                          <a:spcPts val="0"/>
                        </a:spcAft>
                        <a:buNone/>
                      </a:pPr>
                      <a:r>
                        <a:rPr lang="en" sz="1100" dirty="0">
                          <a:latin typeface="Times New Roman" panose="02020603050405020304" pitchFamily="18" charset="0"/>
                          <a:cs typeface="Times New Roman" panose="02020603050405020304" pitchFamily="18" charset="0"/>
                        </a:rPr>
                        <a:t>These are the methods used for the work:</a:t>
                      </a:r>
                      <a:endParaRPr sz="1100" dirty="0">
                        <a:latin typeface="Times New Roman" panose="02020603050405020304" pitchFamily="18" charset="0"/>
                        <a:cs typeface="Times New Roman" panose="02020603050405020304" pitchFamily="18" charset="0"/>
                      </a:endParaRPr>
                    </a:p>
                    <a:p>
                      <a:pPr marL="457200" lvl="0" indent="-304800" algn="l" rtl="0">
                        <a:spcBef>
                          <a:spcPts val="0"/>
                        </a:spcBef>
                        <a:spcAft>
                          <a:spcPts val="0"/>
                        </a:spcAft>
                        <a:buSzPts val="1200"/>
                        <a:buChar char="●"/>
                      </a:pPr>
                      <a:endParaRPr lang="en" sz="1100" dirty="0">
                        <a:latin typeface="Times New Roman" panose="02020603050405020304" pitchFamily="18" charset="0"/>
                        <a:cs typeface="Times New Roman" panose="02020603050405020304" pitchFamily="18" charset="0"/>
                      </a:endParaRPr>
                    </a:p>
                    <a:p>
                      <a:pPr marL="457200" lvl="0" indent="-304800" algn="l" rtl="0">
                        <a:spcBef>
                          <a:spcPts val="0"/>
                        </a:spcBef>
                        <a:spcAft>
                          <a:spcPts val="0"/>
                        </a:spcAft>
                        <a:buSzPts val="1200"/>
                        <a:buChar char="●"/>
                      </a:pPr>
                      <a:r>
                        <a:rPr lang="en-US" sz="1100" dirty="0">
                          <a:latin typeface="Times New Roman" panose="02020603050405020304" pitchFamily="18" charset="0"/>
                          <a:cs typeface="Times New Roman" panose="02020603050405020304" pitchFamily="18" charset="0"/>
                        </a:rPr>
                        <a:t>SARIMA</a:t>
                      </a:r>
                    </a:p>
                    <a:p>
                      <a:pPr marL="457200" lvl="0" indent="-304800" algn="l" rtl="0">
                        <a:spcBef>
                          <a:spcPts val="0"/>
                        </a:spcBef>
                        <a:spcAft>
                          <a:spcPts val="0"/>
                        </a:spcAft>
                        <a:buSzPts val="1200"/>
                        <a:buChar char="●"/>
                      </a:pPr>
                      <a:r>
                        <a:rPr lang="en-US" sz="1100" dirty="0">
                          <a:latin typeface="Times New Roman" panose="02020603050405020304" pitchFamily="18" charset="0"/>
                          <a:cs typeface="Times New Roman" panose="02020603050405020304" pitchFamily="18" charset="0"/>
                        </a:rPr>
                        <a:t>SVM</a:t>
                      </a:r>
                    </a:p>
                    <a:p>
                      <a:pPr marL="457200" lvl="0" indent="-304800" algn="l" rtl="0">
                        <a:spcBef>
                          <a:spcPts val="0"/>
                        </a:spcBef>
                        <a:spcAft>
                          <a:spcPts val="0"/>
                        </a:spcAft>
                        <a:buSzPts val="1200"/>
                        <a:buChar char="●"/>
                      </a:pPr>
                      <a:r>
                        <a:rPr lang="en-US" sz="1100" dirty="0">
                          <a:latin typeface="Times New Roman" panose="02020603050405020304" pitchFamily="18" charset="0"/>
                          <a:cs typeface="Times New Roman" panose="02020603050405020304" pitchFamily="18" charset="0"/>
                        </a:rPr>
                        <a:t>LSTM</a:t>
                      </a:r>
                      <a:endParaRPr sz="1100" dirty="0">
                        <a:latin typeface="Times New Roman" panose="02020603050405020304" pitchFamily="18" charset="0"/>
                        <a:cs typeface="Times New Roman" panose="02020603050405020304" pitchFamily="18" charset="0"/>
                      </a:endParaRPr>
                    </a:p>
                  </a:txBody>
                  <a:tcPr marL="91425" marR="91425" marT="91425" marB="91425"/>
                </a:tc>
                <a:tc>
                  <a:txBody>
                    <a:bodyPr/>
                    <a:lstStyle/>
                    <a:p>
                      <a:pPr algn="l" rtl="0"/>
                      <a:r>
                        <a:rPr lang="en-US" sz="1100" b="0" i="0" u="none" strike="noStrike" cap="none" dirty="0">
                          <a:solidFill>
                            <a:srgbClr val="000000"/>
                          </a:solidFill>
                          <a:effectLst/>
                          <a:latin typeface="Times New Roman" panose="02020603050405020304" pitchFamily="18" charset="0"/>
                          <a:ea typeface="Arial"/>
                          <a:cs typeface="Times New Roman" panose="02020603050405020304" pitchFamily="18" charset="0"/>
                          <a:sym typeface="Arial"/>
                        </a:rPr>
                        <a:t>Number of data-preprocessing methods are presented to remove the outliers, normalize the datasets, which are taken from different sources (CPCB boards)</a:t>
                      </a:r>
                      <a:endParaRPr lang="en-US" sz="1100" b="0" dirty="0">
                        <a:effectLst/>
                        <a:latin typeface="Times New Roman" panose="02020603050405020304" pitchFamily="18" charset="0"/>
                        <a:cs typeface="Times New Roman" panose="02020603050405020304" pitchFamily="18" charset="0"/>
                      </a:endParaRPr>
                    </a:p>
                    <a:p>
                      <a:pPr algn="l" rtl="0"/>
                      <a:r>
                        <a:rPr lang="en-US" sz="1100" b="0" i="0" u="none" strike="noStrike" cap="none" dirty="0">
                          <a:solidFill>
                            <a:srgbClr val="000000"/>
                          </a:solidFill>
                          <a:effectLst/>
                          <a:latin typeface="Times New Roman" panose="02020603050405020304" pitchFamily="18" charset="0"/>
                          <a:ea typeface="Arial"/>
                          <a:cs typeface="Times New Roman" panose="02020603050405020304" pitchFamily="18" charset="0"/>
                          <a:sym typeface="Arial"/>
                        </a:rPr>
                        <a:t>Can also be expanded to forecast other pollution indices at different levels.</a:t>
                      </a:r>
                      <a:endParaRPr lang="en-US" sz="1100" b="0" dirty="0">
                        <a:effectLst/>
                        <a:latin typeface="Times New Roman" panose="02020603050405020304" pitchFamily="18" charset="0"/>
                        <a:cs typeface="Times New Roman" panose="02020603050405020304" pitchFamily="18" charset="0"/>
                      </a:endParaRPr>
                    </a:p>
                  </a:txBody>
                  <a:tcPr marL="91425" marR="91425" marT="91425" marB="91425"/>
                </a:tc>
                <a:tc>
                  <a:txBody>
                    <a:bodyPr/>
                    <a:lstStyle/>
                    <a:p>
                      <a:pPr algn="l" rtl="0"/>
                      <a:endParaRPr lang="en-US" sz="1100" b="0" i="0" u="none" strike="noStrike" cap="none" dirty="0">
                        <a:solidFill>
                          <a:srgbClr val="000000"/>
                        </a:solidFill>
                        <a:effectLst/>
                        <a:latin typeface="Times New Roman" panose="02020603050405020304" pitchFamily="18" charset="0"/>
                        <a:ea typeface="Arial"/>
                        <a:cs typeface="Times New Roman" panose="02020603050405020304" pitchFamily="18" charset="0"/>
                        <a:sym typeface="Arial"/>
                      </a:endParaRPr>
                    </a:p>
                    <a:p>
                      <a:pPr algn="l" rtl="0"/>
                      <a:r>
                        <a:rPr lang="en-US" sz="1100" b="0" i="0" u="none" strike="noStrike" cap="none" dirty="0">
                          <a:solidFill>
                            <a:srgbClr val="000000"/>
                          </a:solidFill>
                          <a:effectLst/>
                          <a:latin typeface="Times New Roman" panose="02020603050405020304" pitchFamily="18" charset="0"/>
                          <a:ea typeface="Arial"/>
                          <a:cs typeface="Times New Roman" panose="02020603050405020304" pitchFamily="18" charset="0"/>
                          <a:sym typeface="Arial"/>
                        </a:rPr>
                        <a:t>Lots of missing values are present in the dataset of Ahmedabad city.</a:t>
                      </a:r>
                      <a:endParaRPr lang="en-US" sz="1100" b="0" dirty="0">
                        <a:effectLst/>
                        <a:latin typeface="Times New Roman" panose="02020603050405020304" pitchFamily="18" charset="0"/>
                        <a:cs typeface="Times New Roman" panose="02020603050405020304" pitchFamily="18" charset="0"/>
                      </a:endParaRPr>
                    </a:p>
                    <a:p>
                      <a:pPr algn="l"/>
                      <a:br>
                        <a:rPr lang="en-US" sz="1100" dirty="0">
                          <a:latin typeface="Times New Roman" panose="02020603050405020304" pitchFamily="18" charset="0"/>
                          <a:cs typeface="Times New Roman" panose="02020603050405020304" pitchFamily="18" charset="0"/>
                        </a:rPr>
                      </a:br>
                      <a:endParaRPr sz="1100" dirty="0">
                        <a:latin typeface="Times New Roman" panose="02020603050405020304" pitchFamily="18" charset="0"/>
                        <a:cs typeface="Times New Roman" panose="02020603050405020304" pitchFamily="18" charset="0"/>
                      </a:endParaRPr>
                    </a:p>
                  </a:txBody>
                  <a:tcPr marL="91425" marR="91425" marT="91425" marB="91425"/>
                </a:tc>
                <a:extLst>
                  <a:ext uri="{0D108BD9-81ED-4DB2-BD59-A6C34878D82A}">
                    <a16:rowId xmlns:a16="http://schemas.microsoft.com/office/drawing/2014/main" val="10001"/>
                  </a:ext>
                </a:extLst>
              </a:tr>
              <a:tr h="1509823">
                <a:tc>
                  <a:txBody>
                    <a:bodyPr/>
                    <a:lstStyle/>
                    <a:p>
                      <a:pPr marL="0" lvl="0" indent="0" algn="l" rtl="0">
                        <a:spcBef>
                          <a:spcPts val="0"/>
                        </a:spcBef>
                        <a:spcAft>
                          <a:spcPts val="0"/>
                        </a:spcAft>
                        <a:buNone/>
                      </a:pPr>
                      <a:endParaRPr sz="1100" dirty="0">
                        <a:latin typeface="Times New Roman" panose="02020603050405020304" pitchFamily="18" charset="0"/>
                        <a:cs typeface="Times New Roman" panose="02020603050405020304" pitchFamily="18" charset="0"/>
                      </a:endParaRPr>
                    </a:p>
                    <a:p>
                      <a:pPr marL="0" lvl="0" indent="0" algn="l" rtl="0">
                        <a:spcBef>
                          <a:spcPts val="0"/>
                        </a:spcBef>
                        <a:spcAft>
                          <a:spcPts val="0"/>
                        </a:spcAft>
                        <a:buNone/>
                      </a:pPr>
                      <a:endParaRPr sz="1100" dirty="0">
                        <a:latin typeface="Times New Roman" panose="02020603050405020304" pitchFamily="18" charset="0"/>
                        <a:cs typeface="Times New Roman" panose="02020603050405020304" pitchFamily="18" charset="0"/>
                      </a:endParaRPr>
                    </a:p>
                    <a:p>
                      <a:pPr marL="0" lvl="0" indent="0" algn="l" rtl="0">
                        <a:spcBef>
                          <a:spcPts val="0"/>
                        </a:spcBef>
                        <a:spcAft>
                          <a:spcPts val="0"/>
                        </a:spcAft>
                        <a:buNone/>
                      </a:pPr>
                      <a:endParaRPr sz="1100" dirty="0">
                        <a:latin typeface="Times New Roman" panose="02020603050405020304" pitchFamily="18" charset="0"/>
                        <a:cs typeface="Times New Roman" panose="02020603050405020304" pitchFamily="18" charset="0"/>
                      </a:endParaRPr>
                    </a:p>
                    <a:p>
                      <a:pPr marL="0" lvl="0" indent="0" algn="l" rtl="0">
                        <a:spcBef>
                          <a:spcPts val="0"/>
                        </a:spcBef>
                        <a:spcAft>
                          <a:spcPts val="0"/>
                        </a:spcAft>
                        <a:buNone/>
                      </a:pPr>
                      <a:r>
                        <a:rPr lang="en" sz="1100" dirty="0">
                          <a:latin typeface="Times New Roman" panose="02020603050405020304" pitchFamily="18" charset="0"/>
                          <a:cs typeface="Times New Roman" panose="02020603050405020304" pitchFamily="18" charset="0"/>
                        </a:rPr>
                        <a:t>   2</a:t>
                      </a:r>
                      <a:endParaRPr sz="1100" dirty="0">
                        <a:latin typeface="Times New Roman" panose="02020603050405020304" pitchFamily="18" charset="0"/>
                        <a:cs typeface="Times New Roman" panose="02020603050405020304" pitchFamily="18" charset="0"/>
                      </a:endParaRPr>
                    </a:p>
                  </a:txBody>
                  <a:tcPr marL="91425" marR="91425" marT="91425" marB="91425"/>
                </a:tc>
                <a:tc>
                  <a:txBody>
                    <a:bodyPr/>
                    <a:lstStyle/>
                    <a:p>
                      <a:pPr marL="0" marR="0" lvl="0" indent="0" algn="l" rtl="0">
                        <a:lnSpc>
                          <a:spcPct val="100000"/>
                        </a:lnSpc>
                        <a:spcBef>
                          <a:spcPts val="0"/>
                        </a:spcBef>
                        <a:spcAft>
                          <a:spcPts val="0"/>
                        </a:spcAft>
                        <a:buNone/>
                      </a:pPr>
                      <a:r>
                        <a:rPr lang="en-US" sz="1100" dirty="0">
                          <a:latin typeface="Times New Roman" panose="02020603050405020304" pitchFamily="18" charset="0"/>
                          <a:cs typeface="Times New Roman" panose="02020603050405020304" pitchFamily="18" charset="0"/>
                        </a:rPr>
                        <a:t>Air Quality Index</a:t>
                      </a:r>
                      <a:r>
                        <a:rPr lang="en-US" sz="1100" baseline="0" dirty="0">
                          <a:latin typeface="Times New Roman" panose="02020603050405020304" pitchFamily="18" charset="0"/>
                          <a:cs typeface="Times New Roman" panose="02020603050405020304" pitchFamily="18" charset="0"/>
                        </a:rPr>
                        <a:t> </a:t>
                      </a:r>
                      <a:r>
                        <a:rPr lang="en-US" sz="1100" dirty="0">
                          <a:latin typeface="Times New Roman" panose="02020603050405020304" pitchFamily="18" charset="0"/>
                          <a:cs typeface="Times New Roman" panose="02020603050405020304" pitchFamily="18" charset="0"/>
                        </a:rPr>
                        <a:t>prediction using Machine Learning</a:t>
                      </a:r>
                      <a:r>
                        <a:rPr lang="en-US" sz="1100" baseline="0" dirty="0">
                          <a:latin typeface="Times New Roman" panose="02020603050405020304" pitchFamily="18" charset="0"/>
                          <a:cs typeface="Times New Roman" panose="02020603050405020304" pitchFamily="18" charset="0"/>
                        </a:rPr>
                        <a:t> Algorithms </a:t>
                      </a:r>
                    </a:p>
                    <a:p>
                      <a:pPr marL="0" marR="0" lvl="0" indent="0" algn="l" rtl="0">
                        <a:lnSpc>
                          <a:spcPct val="100000"/>
                        </a:lnSpc>
                        <a:spcBef>
                          <a:spcPts val="0"/>
                        </a:spcBef>
                        <a:spcAft>
                          <a:spcPts val="0"/>
                        </a:spcAft>
                        <a:buNone/>
                      </a:pPr>
                      <a:r>
                        <a:rPr lang="en-US" sz="1100" baseline="0" dirty="0">
                          <a:latin typeface="Times New Roman" panose="02020603050405020304" pitchFamily="18" charset="0"/>
                          <a:cs typeface="Times New Roman" panose="02020603050405020304" pitchFamily="18" charset="0"/>
                        </a:rPr>
                        <a:t>~International Journal of computer     Applications Technology and Research</a:t>
                      </a:r>
                      <a:endParaRPr sz="1100" dirty="0">
                        <a:latin typeface="Times New Roman" panose="02020603050405020304" pitchFamily="18" charset="0"/>
                        <a:cs typeface="Times New Roman" panose="02020603050405020304" pitchFamily="18" charset="0"/>
                      </a:endParaRPr>
                    </a:p>
                  </a:txBody>
                  <a:tcPr marL="91425" marR="91425" marT="91425" marB="91425"/>
                </a:tc>
                <a:tc>
                  <a:txBody>
                    <a:bodyPr/>
                    <a:lstStyle/>
                    <a:p>
                      <a:pPr marL="0" lvl="0" indent="0" algn="l" rtl="0">
                        <a:spcBef>
                          <a:spcPts val="0"/>
                        </a:spcBef>
                        <a:spcAft>
                          <a:spcPts val="0"/>
                        </a:spcAft>
                        <a:buNone/>
                      </a:pPr>
                      <a:endParaRPr lang="en-US" sz="1100" dirty="0">
                        <a:latin typeface="Times New Roman" panose="02020603050405020304" pitchFamily="18" charset="0"/>
                        <a:cs typeface="Times New Roman" panose="02020603050405020304" pitchFamily="18" charset="0"/>
                      </a:endParaRPr>
                    </a:p>
                    <a:p>
                      <a:pPr marL="0" lvl="0" indent="0" algn="l" rtl="0">
                        <a:spcBef>
                          <a:spcPts val="0"/>
                        </a:spcBef>
                        <a:spcAft>
                          <a:spcPts val="0"/>
                        </a:spcAft>
                        <a:buNone/>
                      </a:pPr>
                      <a:r>
                        <a:rPr lang="en-US" sz="1100" dirty="0">
                          <a:latin typeface="Times New Roman" panose="02020603050405020304" pitchFamily="18" charset="0"/>
                          <a:cs typeface="Times New Roman" panose="02020603050405020304" pitchFamily="18" charset="0"/>
                        </a:rPr>
                        <a:t>These are the methods used for the work:</a:t>
                      </a:r>
                    </a:p>
                    <a:p>
                      <a:pPr marL="457200" lvl="0" indent="-304800" algn="l" rtl="0">
                        <a:spcBef>
                          <a:spcPts val="0"/>
                        </a:spcBef>
                        <a:spcAft>
                          <a:spcPts val="0"/>
                        </a:spcAft>
                        <a:buSzPts val="1200"/>
                        <a:buChar char="●"/>
                      </a:pPr>
                      <a:r>
                        <a:rPr lang="en-US" sz="1100" dirty="0">
                          <a:latin typeface="Times New Roman" panose="02020603050405020304" pitchFamily="18" charset="0"/>
                          <a:cs typeface="Times New Roman" panose="02020603050405020304" pitchFamily="18" charset="0"/>
                        </a:rPr>
                        <a:t>ARIMA</a:t>
                      </a:r>
                    </a:p>
                    <a:p>
                      <a:pPr marL="457200" lvl="0" indent="-304800" algn="l" rtl="0">
                        <a:spcBef>
                          <a:spcPts val="0"/>
                        </a:spcBef>
                        <a:spcAft>
                          <a:spcPts val="0"/>
                        </a:spcAft>
                        <a:buSzPts val="1200"/>
                        <a:buChar char="●"/>
                      </a:pPr>
                      <a:r>
                        <a:rPr lang="en-US" sz="1100" dirty="0">
                          <a:latin typeface="Times New Roman" panose="02020603050405020304" pitchFamily="18" charset="0"/>
                          <a:cs typeface="Times New Roman" panose="02020603050405020304" pitchFamily="18" charset="0"/>
                        </a:rPr>
                        <a:t>Auto</a:t>
                      </a:r>
                      <a:r>
                        <a:rPr lang="en-US" sz="1100" baseline="0" dirty="0">
                          <a:latin typeface="Times New Roman" panose="02020603050405020304" pitchFamily="18" charset="0"/>
                          <a:cs typeface="Times New Roman" panose="02020603050405020304" pitchFamily="18" charset="0"/>
                        </a:rPr>
                        <a:t> Regression</a:t>
                      </a:r>
                    </a:p>
                    <a:p>
                      <a:pPr marL="457200" lvl="0" indent="-304800" algn="l" rtl="0">
                        <a:spcBef>
                          <a:spcPts val="0"/>
                        </a:spcBef>
                        <a:spcAft>
                          <a:spcPts val="0"/>
                        </a:spcAft>
                        <a:buSzPts val="1200"/>
                        <a:buChar char="●"/>
                      </a:pPr>
                      <a:r>
                        <a:rPr lang="en-US" sz="1100" baseline="0" dirty="0">
                          <a:latin typeface="Times New Roman" panose="02020603050405020304" pitchFamily="18" charset="0"/>
                          <a:cs typeface="Times New Roman" panose="02020603050405020304" pitchFamily="18" charset="0"/>
                        </a:rPr>
                        <a:t>Linear Regression </a:t>
                      </a:r>
                    </a:p>
                    <a:p>
                      <a:pPr algn="l" rtl="0"/>
                      <a:endParaRPr lang="en-US" sz="1100" b="0" i="0" u="none" strike="noStrike" cap="none" baseline="0" dirty="0">
                        <a:solidFill>
                          <a:srgbClr val="000000"/>
                        </a:solidFill>
                        <a:effectLst/>
                        <a:latin typeface="Times New Roman" panose="02020603050405020304" pitchFamily="18" charset="0"/>
                        <a:ea typeface="Arial"/>
                        <a:cs typeface="Times New Roman" panose="02020603050405020304" pitchFamily="18" charset="0"/>
                        <a:sym typeface="Arial"/>
                      </a:endParaRPr>
                    </a:p>
                    <a:p>
                      <a:pPr algn="l"/>
                      <a:br>
                        <a:rPr lang="en-US" sz="1100" dirty="0">
                          <a:latin typeface="Times New Roman" panose="02020603050405020304" pitchFamily="18" charset="0"/>
                          <a:cs typeface="Times New Roman" panose="02020603050405020304" pitchFamily="18" charset="0"/>
                        </a:rPr>
                      </a:br>
                      <a:endParaRPr lang="en-US" sz="1100" baseline="0" dirty="0">
                        <a:latin typeface="Times New Roman" panose="02020603050405020304" pitchFamily="18" charset="0"/>
                        <a:cs typeface="Times New Roman" panose="02020603050405020304" pitchFamily="18" charset="0"/>
                      </a:endParaRPr>
                    </a:p>
                  </a:txBody>
                  <a:tcPr marL="91425" marR="91425" marT="91425" marB="91425"/>
                </a:tc>
                <a:tc>
                  <a:txBody>
                    <a:bodyPr/>
                    <a:lstStyle/>
                    <a:p>
                      <a:pPr algn="l" rtl="0"/>
                      <a:endParaRPr lang="en-US" sz="1100" b="0" i="0" u="none" strike="noStrike" cap="none" dirty="0">
                        <a:solidFill>
                          <a:srgbClr val="000000"/>
                        </a:solidFill>
                        <a:effectLst/>
                        <a:latin typeface="Times New Roman" panose="02020603050405020304" pitchFamily="18" charset="0"/>
                        <a:ea typeface="Arial"/>
                        <a:cs typeface="Times New Roman" panose="02020603050405020304" pitchFamily="18" charset="0"/>
                        <a:sym typeface="Arial"/>
                      </a:endParaRPr>
                    </a:p>
                    <a:p>
                      <a:pPr algn="l" rtl="0"/>
                      <a:endParaRPr lang="en-US" sz="1100" b="0" i="0" u="none" strike="noStrike" cap="none" dirty="0">
                        <a:solidFill>
                          <a:srgbClr val="000000"/>
                        </a:solidFill>
                        <a:effectLst/>
                        <a:latin typeface="Times New Roman" panose="02020603050405020304" pitchFamily="18" charset="0"/>
                        <a:ea typeface="Arial"/>
                        <a:cs typeface="Times New Roman" panose="02020603050405020304" pitchFamily="18" charset="0"/>
                        <a:sym typeface="Arial"/>
                      </a:endParaRPr>
                    </a:p>
                    <a:p>
                      <a:pPr algn="l" rtl="0"/>
                      <a:r>
                        <a:rPr lang="en-US" sz="1100" b="0" i="0" u="none" strike="noStrike" cap="none" dirty="0">
                          <a:solidFill>
                            <a:srgbClr val="000000"/>
                          </a:solidFill>
                          <a:effectLst/>
                          <a:latin typeface="Times New Roman" panose="02020603050405020304" pitchFamily="18" charset="0"/>
                          <a:ea typeface="Arial"/>
                          <a:cs typeface="Times New Roman" panose="02020603050405020304" pitchFamily="18" charset="0"/>
                          <a:sym typeface="Arial"/>
                        </a:rPr>
                        <a:t>Good prediction and Time Series Analysis was also used for recognition of future data points and air pollution prediction</a:t>
                      </a:r>
                      <a:endParaRPr lang="en-US" sz="1100" b="0" dirty="0">
                        <a:effectLst/>
                        <a:latin typeface="Times New Roman" panose="02020603050405020304" pitchFamily="18" charset="0"/>
                        <a:cs typeface="Times New Roman" panose="02020603050405020304" pitchFamily="18" charset="0"/>
                      </a:endParaRPr>
                    </a:p>
                    <a:p>
                      <a:pPr algn="l"/>
                      <a:br>
                        <a:rPr lang="en-US" sz="1100" dirty="0">
                          <a:latin typeface="Times New Roman" panose="02020603050405020304" pitchFamily="18" charset="0"/>
                          <a:cs typeface="Times New Roman" panose="02020603050405020304" pitchFamily="18" charset="0"/>
                        </a:rPr>
                      </a:br>
                      <a:endParaRPr sz="1100" dirty="0">
                        <a:latin typeface="Times New Roman" panose="02020603050405020304" pitchFamily="18" charset="0"/>
                        <a:cs typeface="Times New Roman" panose="02020603050405020304" pitchFamily="18" charset="0"/>
                      </a:endParaRPr>
                    </a:p>
                  </a:txBody>
                  <a:tcPr marL="91425" marR="91425" marT="91425" marB="91425"/>
                </a:tc>
                <a:tc>
                  <a:txBody>
                    <a:bodyPr/>
                    <a:lstStyle/>
                    <a:p>
                      <a:pPr algn="l" rtl="0"/>
                      <a:endParaRPr lang="en-US" sz="1100" b="0" i="0" u="none" strike="noStrike" cap="none" dirty="0">
                        <a:solidFill>
                          <a:srgbClr val="000000"/>
                        </a:solidFill>
                        <a:effectLst/>
                        <a:latin typeface="Times New Roman" panose="02020603050405020304" pitchFamily="18" charset="0"/>
                        <a:ea typeface="Arial"/>
                        <a:cs typeface="Times New Roman" panose="02020603050405020304" pitchFamily="18" charset="0"/>
                        <a:sym typeface="Arial"/>
                      </a:endParaRPr>
                    </a:p>
                    <a:p>
                      <a:pPr algn="l" rtl="0"/>
                      <a:r>
                        <a:rPr lang="en-US" sz="1100" b="0" i="0" u="none" strike="noStrike" cap="none" dirty="0">
                          <a:solidFill>
                            <a:srgbClr val="000000"/>
                          </a:solidFill>
                          <a:effectLst/>
                          <a:latin typeface="Times New Roman" panose="02020603050405020304" pitchFamily="18" charset="0"/>
                          <a:ea typeface="Arial"/>
                          <a:cs typeface="Times New Roman" panose="02020603050405020304" pitchFamily="18" charset="0"/>
                          <a:sym typeface="Arial"/>
                        </a:rPr>
                        <a:t>Not able to show expected output as the data is not in sequence </a:t>
                      </a:r>
                      <a:endParaRPr lang="en-US" sz="1100" b="0" dirty="0">
                        <a:effectLst/>
                        <a:latin typeface="Times New Roman" panose="02020603050405020304" pitchFamily="18" charset="0"/>
                        <a:cs typeface="Times New Roman" panose="02020603050405020304" pitchFamily="18" charset="0"/>
                      </a:endParaRPr>
                    </a:p>
                    <a:p>
                      <a:pPr algn="l" rtl="0"/>
                      <a:r>
                        <a:rPr lang="en-US" sz="1100" b="0" i="0" u="none" strike="noStrike" cap="none" dirty="0">
                          <a:solidFill>
                            <a:srgbClr val="000000"/>
                          </a:solidFill>
                          <a:effectLst/>
                          <a:latin typeface="Times New Roman" panose="02020603050405020304" pitchFamily="18" charset="0"/>
                          <a:ea typeface="Arial"/>
                          <a:cs typeface="Times New Roman" panose="02020603050405020304" pitchFamily="18" charset="0"/>
                          <a:sym typeface="Arial"/>
                        </a:rPr>
                        <a:t>The error is high which they are working to overcome in near future. </a:t>
                      </a:r>
                      <a:endParaRPr lang="en-US" sz="1100" b="0" dirty="0">
                        <a:effectLst/>
                        <a:latin typeface="Times New Roman" panose="02020603050405020304" pitchFamily="18" charset="0"/>
                        <a:cs typeface="Times New Roman" panose="02020603050405020304" pitchFamily="18" charset="0"/>
                      </a:endParaRPr>
                    </a:p>
                    <a:p>
                      <a:pPr algn="l"/>
                      <a:br>
                        <a:rPr lang="en-US" sz="1100" b="0" dirty="0">
                          <a:effectLst/>
                          <a:latin typeface="Times New Roman" panose="02020603050405020304" pitchFamily="18" charset="0"/>
                          <a:cs typeface="Times New Roman" panose="02020603050405020304" pitchFamily="18" charset="0"/>
                        </a:rPr>
                      </a:br>
                      <a:endParaRPr sz="1100" dirty="0">
                        <a:latin typeface="Times New Roman" panose="02020603050405020304" pitchFamily="18" charset="0"/>
                        <a:cs typeface="Times New Roman" panose="02020603050405020304" pitchFamily="18" charset="0"/>
                      </a:endParaRPr>
                    </a:p>
                  </a:txBody>
                  <a:tcPr marL="91425" marR="91425" marT="91425" marB="91425"/>
                </a:tc>
                <a:extLst>
                  <a:ext uri="{0D108BD9-81ED-4DB2-BD59-A6C34878D82A}">
                    <a16:rowId xmlns:a16="http://schemas.microsoft.com/office/drawing/2014/main" val="10002"/>
                  </a:ext>
                </a:extLst>
              </a:tr>
              <a:tr h="1114322">
                <a:tc>
                  <a:txBody>
                    <a:bodyPr/>
                    <a:lstStyle/>
                    <a:p>
                      <a:pPr marL="0" lvl="0" indent="0" algn="l" rtl="0">
                        <a:spcBef>
                          <a:spcPts val="0"/>
                        </a:spcBef>
                        <a:spcAft>
                          <a:spcPts val="0"/>
                        </a:spcAft>
                        <a:buNone/>
                      </a:pPr>
                      <a:endParaRPr lang="en-US" sz="1100" dirty="0">
                        <a:latin typeface="Times New Roman" panose="02020603050405020304" pitchFamily="18" charset="0"/>
                        <a:cs typeface="Times New Roman" panose="02020603050405020304" pitchFamily="18" charset="0"/>
                      </a:endParaRPr>
                    </a:p>
                    <a:p>
                      <a:pPr marL="0" lvl="0" indent="0" algn="l" rtl="0">
                        <a:spcBef>
                          <a:spcPts val="0"/>
                        </a:spcBef>
                        <a:spcAft>
                          <a:spcPts val="0"/>
                        </a:spcAft>
                        <a:buNone/>
                      </a:pPr>
                      <a:endParaRPr lang="en-US" sz="1100" dirty="0">
                        <a:latin typeface="Times New Roman" panose="02020603050405020304" pitchFamily="18" charset="0"/>
                        <a:cs typeface="Times New Roman" panose="02020603050405020304" pitchFamily="18" charset="0"/>
                      </a:endParaRPr>
                    </a:p>
                    <a:p>
                      <a:pPr marL="0" lvl="0" indent="0" algn="l" rtl="0">
                        <a:spcBef>
                          <a:spcPts val="0"/>
                        </a:spcBef>
                        <a:spcAft>
                          <a:spcPts val="0"/>
                        </a:spcAft>
                        <a:buNone/>
                      </a:pPr>
                      <a:r>
                        <a:rPr lang="en-US" sz="1100" dirty="0">
                          <a:latin typeface="Times New Roman" panose="02020603050405020304" pitchFamily="18" charset="0"/>
                          <a:cs typeface="Times New Roman" panose="02020603050405020304" pitchFamily="18" charset="0"/>
                        </a:rPr>
                        <a:t>   3</a:t>
                      </a:r>
                      <a:endParaRPr sz="1100" dirty="0">
                        <a:latin typeface="Times New Roman" panose="02020603050405020304" pitchFamily="18" charset="0"/>
                        <a:cs typeface="Times New Roman" panose="02020603050405020304" pitchFamily="18" charset="0"/>
                      </a:endParaRPr>
                    </a:p>
                  </a:txBody>
                  <a:tcPr marL="91425" marR="91425" marT="91425" marB="91425"/>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100" dirty="0">
                          <a:latin typeface="Times New Roman" panose="02020603050405020304" pitchFamily="18" charset="0"/>
                          <a:cs typeface="Times New Roman" panose="02020603050405020304" pitchFamily="18" charset="0"/>
                        </a:rPr>
                        <a:t>Indian</a:t>
                      </a:r>
                      <a:r>
                        <a:rPr lang="en-US" sz="1100" baseline="0" dirty="0">
                          <a:latin typeface="Times New Roman" panose="02020603050405020304" pitchFamily="18" charset="0"/>
                          <a:cs typeface="Times New Roman" panose="02020603050405020304" pitchFamily="18" charset="0"/>
                        </a:rPr>
                        <a:t> Air Quality Prediction And Analysis using Machine Learning </a:t>
                      </a:r>
                      <a:endParaRPr lang="en-US" sz="1100" dirty="0">
                        <a:latin typeface="Times New Roman" panose="02020603050405020304" pitchFamily="18" charset="0"/>
                        <a:cs typeface="Times New Roman" panose="02020603050405020304" pitchFamily="18" charset="0"/>
                      </a:endParaRPr>
                    </a:p>
                    <a:p>
                      <a:pPr marL="0" marR="0" lvl="0" indent="0" algn="l" rtl="0">
                        <a:lnSpc>
                          <a:spcPct val="100000"/>
                        </a:lnSpc>
                        <a:spcBef>
                          <a:spcPts val="0"/>
                        </a:spcBef>
                        <a:spcAft>
                          <a:spcPts val="0"/>
                        </a:spcAft>
                        <a:buNone/>
                      </a:pPr>
                      <a:endParaRPr sz="1100" dirty="0">
                        <a:latin typeface="Times New Roman" panose="02020603050405020304" pitchFamily="18" charset="0"/>
                        <a:cs typeface="Times New Roman" panose="02020603050405020304" pitchFamily="18" charset="0"/>
                      </a:endParaRPr>
                    </a:p>
                  </a:txBody>
                  <a:tcPr marL="91425" marR="91425" marT="91425" marB="91425"/>
                </a:tc>
                <a:tc>
                  <a:txBody>
                    <a:bodyPr/>
                    <a:lstStyle/>
                    <a:p>
                      <a:pPr marL="0" marR="0" lvl="0" indent="0" algn="l" rtl="0">
                        <a:lnSpc>
                          <a:spcPct val="100000"/>
                        </a:lnSpc>
                        <a:spcBef>
                          <a:spcPts val="0"/>
                        </a:spcBef>
                        <a:spcAft>
                          <a:spcPts val="0"/>
                        </a:spcAft>
                        <a:buNone/>
                      </a:pPr>
                      <a:r>
                        <a:rPr lang="en-US" sz="1100" dirty="0">
                          <a:latin typeface="Times New Roman" panose="02020603050405020304" pitchFamily="18" charset="0"/>
                          <a:cs typeface="Times New Roman" panose="02020603050405020304" pitchFamily="18" charset="0"/>
                        </a:rPr>
                        <a:t>The model used for the work is:</a:t>
                      </a:r>
                    </a:p>
                    <a:p>
                      <a:pPr marL="457200" marR="0" lvl="0" indent="-298450" algn="l" rtl="0">
                        <a:lnSpc>
                          <a:spcPct val="100000"/>
                        </a:lnSpc>
                        <a:spcBef>
                          <a:spcPts val="0"/>
                        </a:spcBef>
                        <a:spcAft>
                          <a:spcPts val="0"/>
                        </a:spcAft>
                        <a:buSzPts val="1100"/>
                        <a:buChar char="●"/>
                      </a:pPr>
                      <a:r>
                        <a:rPr lang="en-US" sz="1100" dirty="0">
                          <a:latin typeface="Times New Roman" panose="02020603050405020304" pitchFamily="18" charset="0"/>
                          <a:cs typeface="Times New Roman" panose="02020603050405020304" pitchFamily="18" charset="0"/>
                        </a:rPr>
                        <a:t>Naïve forest</a:t>
                      </a:r>
                    </a:p>
                    <a:p>
                      <a:pPr marL="457200" marR="0" lvl="0" indent="-298450" algn="l" rtl="0">
                        <a:lnSpc>
                          <a:spcPct val="100000"/>
                        </a:lnSpc>
                        <a:spcBef>
                          <a:spcPts val="0"/>
                        </a:spcBef>
                        <a:spcAft>
                          <a:spcPts val="0"/>
                        </a:spcAft>
                        <a:buSzPts val="1100"/>
                        <a:buChar char="●"/>
                      </a:pPr>
                      <a:r>
                        <a:rPr lang="en-US" sz="1100" dirty="0">
                          <a:latin typeface="Times New Roman" panose="02020603050405020304" pitchFamily="18" charset="0"/>
                          <a:cs typeface="Times New Roman" panose="02020603050405020304" pitchFamily="18" charset="0"/>
                        </a:rPr>
                        <a:t>Linear regression</a:t>
                      </a:r>
                    </a:p>
                    <a:p>
                      <a:pPr marL="457200" marR="0" lvl="0" indent="-298450" algn="l" rtl="0">
                        <a:lnSpc>
                          <a:spcPct val="100000"/>
                        </a:lnSpc>
                        <a:spcBef>
                          <a:spcPts val="0"/>
                        </a:spcBef>
                        <a:spcAft>
                          <a:spcPts val="0"/>
                        </a:spcAft>
                        <a:buSzPts val="1100"/>
                        <a:buChar char="●"/>
                      </a:pPr>
                      <a:r>
                        <a:rPr lang="en-US" sz="1100" dirty="0">
                          <a:latin typeface="Times New Roman" panose="02020603050405020304" pitchFamily="18" charset="0"/>
                          <a:cs typeface="Times New Roman" panose="02020603050405020304" pitchFamily="18" charset="0"/>
                        </a:rPr>
                        <a:t>Gradient Boosting Algorithms</a:t>
                      </a:r>
                    </a:p>
                  </a:txBody>
                  <a:tcPr marL="91425" marR="91425" marT="91425" marB="91425"/>
                </a:tc>
                <a:tc>
                  <a:txBody>
                    <a:bodyPr/>
                    <a:lstStyle/>
                    <a:p>
                      <a:pPr algn="l" rtl="0"/>
                      <a:r>
                        <a:rPr lang="en-IN" sz="1100" b="0" i="0" u="none" strike="noStrike" cap="none" dirty="0">
                          <a:solidFill>
                            <a:srgbClr val="000000"/>
                          </a:solidFill>
                          <a:effectLst/>
                          <a:latin typeface="Times New Roman" panose="02020603050405020304" pitchFamily="18" charset="0"/>
                          <a:ea typeface="Arial"/>
                          <a:cs typeface="Times New Roman" panose="02020603050405020304" pitchFamily="18" charset="0"/>
                          <a:sym typeface="Arial"/>
                        </a:rPr>
                        <a:t>Parameter reducing formulations for better performance than standard regression models </a:t>
                      </a:r>
                      <a:endParaRPr lang="en-IN" sz="1100" b="0" dirty="0">
                        <a:effectLst/>
                        <a:latin typeface="Times New Roman" panose="02020603050405020304" pitchFamily="18" charset="0"/>
                        <a:cs typeface="Times New Roman" panose="02020603050405020304" pitchFamily="18" charset="0"/>
                      </a:endParaRPr>
                    </a:p>
                    <a:p>
                      <a:pPr algn="l"/>
                      <a:br>
                        <a:rPr lang="en-IN" sz="1100" b="0" dirty="0">
                          <a:effectLst/>
                          <a:latin typeface="Times New Roman" panose="02020603050405020304" pitchFamily="18" charset="0"/>
                          <a:cs typeface="Times New Roman" panose="02020603050405020304" pitchFamily="18" charset="0"/>
                        </a:rPr>
                      </a:br>
                      <a:endParaRPr sz="1100" dirty="0">
                        <a:latin typeface="Times New Roman" panose="02020603050405020304" pitchFamily="18" charset="0"/>
                        <a:cs typeface="Times New Roman" panose="02020603050405020304" pitchFamily="18" charset="0"/>
                      </a:endParaRPr>
                    </a:p>
                  </a:txBody>
                  <a:tcPr marL="91425" marR="91425" marT="91425" marB="91425"/>
                </a:tc>
                <a:tc>
                  <a:txBody>
                    <a:bodyPr/>
                    <a:lstStyle/>
                    <a:p>
                      <a:pPr marL="152400" lvl="0" indent="0" algn="l" rtl="0">
                        <a:spcBef>
                          <a:spcPts val="0"/>
                        </a:spcBef>
                        <a:spcAft>
                          <a:spcPts val="0"/>
                        </a:spcAft>
                        <a:buSzPts val="1200"/>
                        <a:buNone/>
                      </a:pPr>
                      <a:endParaRPr lang="en-US" sz="1100" dirty="0">
                        <a:latin typeface="Times New Roman" panose="02020603050405020304" pitchFamily="18" charset="0"/>
                        <a:cs typeface="Times New Roman" panose="02020603050405020304" pitchFamily="18" charset="0"/>
                      </a:endParaRPr>
                    </a:p>
                    <a:p>
                      <a:pPr marL="152400" lvl="0" indent="0" algn="l" rtl="0">
                        <a:spcBef>
                          <a:spcPts val="0"/>
                        </a:spcBef>
                        <a:spcAft>
                          <a:spcPts val="0"/>
                        </a:spcAft>
                        <a:buSzPts val="1200"/>
                        <a:buNone/>
                      </a:pPr>
                      <a:endParaRPr lang="en-US" sz="1100" dirty="0">
                        <a:latin typeface="Times New Roman" panose="02020603050405020304" pitchFamily="18" charset="0"/>
                        <a:cs typeface="Times New Roman" panose="02020603050405020304" pitchFamily="18" charset="0"/>
                      </a:endParaRPr>
                    </a:p>
                    <a:p>
                      <a:pPr marL="152400" lvl="0" indent="0" algn="l" rtl="0">
                        <a:spcBef>
                          <a:spcPts val="0"/>
                        </a:spcBef>
                        <a:spcAft>
                          <a:spcPts val="0"/>
                        </a:spcAft>
                        <a:buSzPts val="1200"/>
                        <a:buNone/>
                      </a:pPr>
                      <a:r>
                        <a:rPr lang="en-US" sz="1100" dirty="0">
                          <a:latin typeface="Times New Roman" panose="02020603050405020304" pitchFamily="18" charset="0"/>
                          <a:cs typeface="Times New Roman" panose="02020603050405020304" pitchFamily="18" charset="0"/>
                        </a:rPr>
                        <a:t>Low Accuracy </a:t>
                      </a:r>
                      <a:endParaRPr sz="1100" dirty="0">
                        <a:latin typeface="Times New Roman" panose="02020603050405020304" pitchFamily="18" charset="0"/>
                        <a:cs typeface="Times New Roman" panose="02020603050405020304" pitchFamily="18" charset="0"/>
                      </a:endParaRPr>
                    </a:p>
                  </a:txBody>
                  <a:tcPr marL="91425" marR="91425" marT="91425" marB="91425"/>
                </a:tc>
                <a:extLst>
                  <a:ext uri="{0D108BD9-81ED-4DB2-BD59-A6C34878D82A}">
                    <a16:rowId xmlns:a16="http://schemas.microsoft.com/office/drawing/2014/main" val="10003"/>
                  </a:ext>
                </a:extLst>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21"/>
          <p:cNvSpPr txBox="1"/>
          <p:nvPr/>
        </p:nvSpPr>
        <p:spPr>
          <a:xfrm>
            <a:off x="905525" y="157203"/>
            <a:ext cx="235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chemeClr val="dk1"/>
              </a:solidFill>
              <a:latin typeface="Raleway"/>
              <a:ea typeface="Raleway"/>
              <a:cs typeface="Raleway"/>
              <a:sym typeface="Raleway"/>
            </a:endParaRPr>
          </a:p>
        </p:txBody>
      </p:sp>
      <p:graphicFrame>
        <p:nvGraphicFramePr>
          <p:cNvPr id="119" name="Google Shape;119;p21"/>
          <p:cNvGraphicFramePr/>
          <p:nvPr>
            <p:extLst>
              <p:ext uri="{D42A27DB-BD31-4B8C-83A1-F6EECF244321}">
                <p14:modId xmlns:p14="http://schemas.microsoft.com/office/powerpoint/2010/main" val="704994430"/>
              </p:ext>
            </p:extLst>
          </p:nvPr>
        </p:nvGraphicFramePr>
        <p:xfrm>
          <a:off x="0" y="-187959"/>
          <a:ext cx="9144001" cy="5455800"/>
        </p:xfrm>
        <a:graphic>
          <a:graphicData uri="http://schemas.openxmlformats.org/drawingml/2006/table">
            <a:tbl>
              <a:tblPr>
                <a:noFill/>
                <a:tableStyleId>{F432B7B7-F34D-4EF5-821E-A75D51D1795F}</a:tableStyleId>
              </a:tblPr>
              <a:tblGrid>
                <a:gridCol w="558800">
                  <a:extLst>
                    <a:ext uri="{9D8B030D-6E8A-4147-A177-3AD203B41FA5}">
                      <a16:colId xmlns:a16="http://schemas.microsoft.com/office/drawing/2014/main" val="20000"/>
                    </a:ext>
                  </a:extLst>
                </a:gridCol>
                <a:gridCol w="1983748">
                  <a:extLst>
                    <a:ext uri="{9D8B030D-6E8A-4147-A177-3AD203B41FA5}">
                      <a16:colId xmlns:a16="http://schemas.microsoft.com/office/drawing/2014/main" val="20001"/>
                    </a:ext>
                  </a:extLst>
                </a:gridCol>
                <a:gridCol w="1988355">
                  <a:extLst>
                    <a:ext uri="{9D8B030D-6E8A-4147-A177-3AD203B41FA5}">
                      <a16:colId xmlns:a16="http://schemas.microsoft.com/office/drawing/2014/main" val="20002"/>
                    </a:ext>
                  </a:extLst>
                </a:gridCol>
                <a:gridCol w="2537717">
                  <a:extLst>
                    <a:ext uri="{9D8B030D-6E8A-4147-A177-3AD203B41FA5}">
                      <a16:colId xmlns:a16="http://schemas.microsoft.com/office/drawing/2014/main" val="20003"/>
                    </a:ext>
                  </a:extLst>
                </a:gridCol>
                <a:gridCol w="2075381">
                  <a:extLst>
                    <a:ext uri="{9D8B030D-6E8A-4147-A177-3AD203B41FA5}">
                      <a16:colId xmlns:a16="http://schemas.microsoft.com/office/drawing/2014/main" val="20004"/>
                    </a:ext>
                  </a:extLst>
                </a:gridCol>
              </a:tblGrid>
              <a:tr h="530350">
                <a:tc>
                  <a:txBody>
                    <a:bodyPr/>
                    <a:lstStyle/>
                    <a:p>
                      <a:pPr marL="0" lvl="0" indent="0" algn="l" rtl="0">
                        <a:spcBef>
                          <a:spcPts val="0"/>
                        </a:spcBef>
                        <a:spcAft>
                          <a:spcPts val="0"/>
                        </a:spcAft>
                        <a:buNone/>
                      </a:pPr>
                      <a:r>
                        <a:rPr lang="en" sz="1200" dirty="0">
                          <a:solidFill>
                            <a:schemeClr val="dk1"/>
                          </a:solidFill>
                        </a:rPr>
                        <a:t> </a:t>
                      </a:r>
                      <a:r>
                        <a:rPr lang="en" sz="1200" b="1" dirty="0">
                          <a:solidFill>
                            <a:schemeClr val="dk1"/>
                          </a:solidFill>
                        </a:rPr>
                        <a:t>S.No</a:t>
                      </a:r>
                      <a:endParaRPr sz="1200" b="1" dirty="0">
                        <a:solidFill>
                          <a:schemeClr val="dk1"/>
                        </a:solidFill>
                      </a:endParaRPr>
                    </a:p>
                  </a:txBody>
                  <a:tcPr marL="91425" marR="91425" marT="91425" marB="91425">
                    <a:solidFill>
                      <a:srgbClr val="C9DAF8"/>
                    </a:solidFill>
                  </a:tcPr>
                </a:tc>
                <a:tc>
                  <a:txBody>
                    <a:bodyPr/>
                    <a:lstStyle/>
                    <a:p>
                      <a:pPr marL="0" lvl="0" indent="0" algn="l" rtl="0">
                        <a:spcBef>
                          <a:spcPts val="0"/>
                        </a:spcBef>
                        <a:spcAft>
                          <a:spcPts val="0"/>
                        </a:spcAft>
                        <a:buNone/>
                      </a:pPr>
                      <a:r>
                        <a:rPr lang="en-US" sz="1200" b="1" dirty="0">
                          <a:solidFill>
                            <a:schemeClr val="dk1"/>
                          </a:solidFill>
                        </a:rPr>
                        <a:t>      Paper Title</a:t>
                      </a:r>
                      <a:endParaRPr sz="1200" b="1" dirty="0">
                        <a:solidFill>
                          <a:schemeClr val="dk1"/>
                        </a:solidFill>
                      </a:endParaRPr>
                    </a:p>
                  </a:txBody>
                  <a:tcPr marL="91425" marR="91425" marT="91425" marB="91425">
                    <a:solidFill>
                      <a:srgbClr val="C9DAF8"/>
                    </a:solidFill>
                  </a:tcPr>
                </a:tc>
                <a:tc>
                  <a:txBody>
                    <a:bodyPr/>
                    <a:lstStyle/>
                    <a:p>
                      <a:pPr marL="0" lvl="0" indent="0" algn="l" rtl="0">
                        <a:spcBef>
                          <a:spcPts val="0"/>
                        </a:spcBef>
                        <a:spcAft>
                          <a:spcPts val="0"/>
                        </a:spcAft>
                        <a:buNone/>
                      </a:pPr>
                      <a:r>
                        <a:rPr lang="en" sz="1200" dirty="0">
                          <a:solidFill>
                            <a:schemeClr val="dk1"/>
                          </a:solidFill>
                        </a:rPr>
                        <a:t>      </a:t>
                      </a:r>
                      <a:r>
                        <a:rPr lang="en" sz="1200" baseline="0" dirty="0">
                          <a:solidFill>
                            <a:schemeClr val="dk1"/>
                          </a:solidFill>
                        </a:rPr>
                        <a:t> </a:t>
                      </a:r>
                      <a:r>
                        <a:rPr lang="en" sz="1200" dirty="0">
                          <a:solidFill>
                            <a:schemeClr val="dk1"/>
                          </a:solidFill>
                        </a:rPr>
                        <a:t> </a:t>
                      </a:r>
                      <a:r>
                        <a:rPr lang="en" sz="1200" b="1" dirty="0">
                          <a:solidFill>
                            <a:schemeClr val="dk1"/>
                          </a:solidFill>
                        </a:rPr>
                        <a:t>Methodology</a:t>
                      </a:r>
                      <a:endParaRPr sz="1200" b="1" dirty="0">
                        <a:solidFill>
                          <a:schemeClr val="dk1"/>
                        </a:solidFill>
                      </a:endParaRPr>
                    </a:p>
                  </a:txBody>
                  <a:tcPr marL="91425" marR="91425" marT="91425" marB="91425">
                    <a:solidFill>
                      <a:srgbClr val="C9DAF8"/>
                    </a:solidFill>
                  </a:tcPr>
                </a:tc>
                <a:tc>
                  <a:txBody>
                    <a:bodyPr/>
                    <a:lstStyle/>
                    <a:p>
                      <a:pPr marL="0" lvl="0" indent="0" algn="l" rtl="0">
                        <a:spcBef>
                          <a:spcPts val="0"/>
                        </a:spcBef>
                        <a:spcAft>
                          <a:spcPts val="0"/>
                        </a:spcAft>
                        <a:buNone/>
                      </a:pPr>
                      <a:r>
                        <a:rPr lang="en" sz="1200" dirty="0">
                          <a:solidFill>
                            <a:schemeClr val="dk1"/>
                          </a:solidFill>
                        </a:rPr>
                        <a:t>                    </a:t>
                      </a:r>
                      <a:r>
                        <a:rPr lang="en-US" sz="1200" b="1" dirty="0">
                          <a:solidFill>
                            <a:schemeClr val="dk1"/>
                          </a:solidFill>
                        </a:rPr>
                        <a:t>Merits</a:t>
                      </a:r>
                    </a:p>
                  </a:txBody>
                  <a:tcPr marL="91425" marR="91425" marT="91425" marB="91425">
                    <a:solidFill>
                      <a:srgbClr val="C9DAF8"/>
                    </a:solidFill>
                  </a:tcPr>
                </a:tc>
                <a:tc>
                  <a:txBody>
                    <a:bodyPr/>
                    <a:lstStyle/>
                    <a:p>
                      <a:pPr marL="0" lvl="0" indent="0" algn="l" rtl="0">
                        <a:spcBef>
                          <a:spcPts val="0"/>
                        </a:spcBef>
                        <a:spcAft>
                          <a:spcPts val="0"/>
                        </a:spcAft>
                        <a:buNone/>
                      </a:pPr>
                      <a:r>
                        <a:rPr lang="en-US" sz="1200" b="1" dirty="0">
                          <a:solidFill>
                            <a:schemeClr val="dk1"/>
                          </a:solidFill>
                        </a:rPr>
                        <a:t>              Limitations</a:t>
                      </a:r>
                      <a:endParaRPr sz="1200" b="1" dirty="0">
                        <a:solidFill>
                          <a:schemeClr val="dk1"/>
                        </a:solidFill>
                      </a:endParaRPr>
                    </a:p>
                  </a:txBody>
                  <a:tcPr marL="91425" marR="91425" marT="91425" marB="91425">
                    <a:solidFill>
                      <a:srgbClr val="C9DAF8"/>
                    </a:solidFill>
                  </a:tcPr>
                </a:tc>
                <a:extLst>
                  <a:ext uri="{0D108BD9-81ED-4DB2-BD59-A6C34878D82A}">
                    <a16:rowId xmlns:a16="http://schemas.microsoft.com/office/drawing/2014/main" val="10000"/>
                  </a:ext>
                </a:extLst>
              </a:tr>
              <a:tr h="2081174">
                <a:tc>
                  <a:txBody>
                    <a:bodyPr/>
                    <a:lstStyle/>
                    <a:p>
                      <a:pPr marL="0" lvl="0" indent="0" algn="l" rtl="0">
                        <a:spcBef>
                          <a:spcPts val="0"/>
                        </a:spcBef>
                        <a:spcAft>
                          <a:spcPts val="0"/>
                        </a:spcAft>
                        <a:buNone/>
                      </a:pPr>
                      <a:endParaRPr sz="1100" dirty="0">
                        <a:latin typeface="Times New Roman" panose="02020603050405020304" pitchFamily="18" charset="0"/>
                        <a:cs typeface="Times New Roman" panose="02020603050405020304" pitchFamily="18" charset="0"/>
                      </a:endParaRPr>
                    </a:p>
                    <a:p>
                      <a:pPr marL="0" lvl="0" indent="0" algn="l" rtl="0">
                        <a:spcBef>
                          <a:spcPts val="0"/>
                        </a:spcBef>
                        <a:spcAft>
                          <a:spcPts val="0"/>
                        </a:spcAft>
                        <a:buNone/>
                      </a:pPr>
                      <a:endParaRPr sz="1100" dirty="0">
                        <a:latin typeface="Times New Roman" panose="02020603050405020304" pitchFamily="18" charset="0"/>
                        <a:cs typeface="Times New Roman" panose="02020603050405020304" pitchFamily="18" charset="0"/>
                      </a:endParaRPr>
                    </a:p>
                    <a:p>
                      <a:pPr marL="0" lvl="0" indent="0" algn="l" rtl="0">
                        <a:spcBef>
                          <a:spcPts val="0"/>
                        </a:spcBef>
                        <a:spcAft>
                          <a:spcPts val="0"/>
                        </a:spcAft>
                        <a:buNone/>
                      </a:pPr>
                      <a:endParaRPr sz="1100" dirty="0">
                        <a:latin typeface="Times New Roman" panose="02020603050405020304" pitchFamily="18" charset="0"/>
                        <a:cs typeface="Times New Roman" panose="02020603050405020304" pitchFamily="18" charset="0"/>
                      </a:endParaRPr>
                    </a:p>
                    <a:p>
                      <a:pPr marL="0" lvl="0" indent="0" algn="l" rtl="0">
                        <a:spcBef>
                          <a:spcPts val="0"/>
                        </a:spcBef>
                        <a:spcAft>
                          <a:spcPts val="0"/>
                        </a:spcAft>
                        <a:buNone/>
                      </a:pPr>
                      <a:r>
                        <a:rPr lang="en" sz="1100" dirty="0">
                          <a:latin typeface="Times New Roman" panose="02020603050405020304" pitchFamily="18" charset="0"/>
                          <a:cs typeface="Times New Roman" panose="02020603050405020304" pitchFamily="18" charset="0"/>
                        </a:rPr>
                        <a:t>  </a:t>
                      </a:r>
                    </a:p>
                    <a:p>
                      <a:pPr marL="0" lvl="0" indent="0" algn="l" rtl="0">
                        <a:spcBef>
                          <a:spcPts val="0"/>
                        </a:spcBef>
                        <a:spcAft>
                          <a:spcPts val="0"/>
                        </a:spcAft>
                        <a:buNone/>
                      </a:pPr>
                      <a:endParaRPr lang="en" sz="1100" dirty="0">
                        <a:latin typeface="Times New Roman" panose="02020603050405020304" pitchFamily="18" charset="0"/>
                        <a:cs typeface="Times New Roman" panose="02020603050405020304" pitchFamily="18" charset="0"/>
                      </a:endParaRPr>
                    </a:p>
                    <a:p>
                      <a:pPr marL="0" lvl="0" indent="0" algn="l" rtl="0">
                        <a:spcBef>
                          <a:spcPts val="0"/>
                        </a:spcBef>
                        <a:spcAft>
                          <a:spcPts val="0"/>
                        </a:spcAft>
                        <a:buNone/>
                      </a:pPr>
                      <a:endParaRPr lang="en" sz="1100" dirty="0">
                        <a:latin typeface="Times New Roman" panose="02020603050405020304" pitchFamily="18" charset="0"/>
                        <a:cs typeface="Times New Roman" panose="02020603050405020304" pitchFamily="18" charset="0"/>
                      </a:endParaRPr>
                    </a:p>
                    <a:p>
                      <a:pPr marL="0" lvl="0" indent="0" algn="l" rtl="0">
                        <a:spcBef>
                          <a:spcPts val="0"/>
                        </a:spcBef>
                        <a:spcAft>
                          <a:spcPts val="0"/>
                        </a:spcAft>
                        <a:buNone/>
                      </a:pPr>
                      <a:r>
                        <a:rPr lang="en" sz="1100" dirty="0">
                          <a:latin typeface="Times New Roman" panose="02020603050405020304" pitchFamily="18" charset="0"/>
                          <a:cs typeface="Times New Roman" panose="02020603050405020304" pitchFamily="18" charset="0"/>
                        </a:rPr>
                        <a:t>   4</a:t>
                      </a:r>
                      <a:endParaRPr sz="1100" dirty="0">
                        <a:latin typeface="Times New Roman" panose="02020603050405020304" pitchFamily="18" charset="0"/>
                        <a:cs typeface="Times New Roman" panose="02020603050405020304" pitchFamily="18" charset="0"/>
                      </a:endParaRPr>
                    </a:p>
                  </a:txBody>
                  <a:tcPr marL="91425" marR="91425" marT="91425" marB="91425"/>
                </a:tc>
                <a:tc>
                  <a:txBody>
                    <a:bodyPr/>
                    <a:lstStyle/>
                    <a:p>
                      <a:pPr marL="0" lvl="0" indent="0" algn="l" rtl="0">
                        <a:spcBef>
                          <a:spcPts val="0"/>
                        </a:spcBef>
                        <a:spcAft>
                          <a:spcPts val="0"/>
                        </a:spcAft>
                        <a:buNone/>
                      </a:pPr>
                      <a:endParaRPr lang="en-US" sz="1100" dirty="0">
                        <a:latin typeface="Times New Roman" panose="02020603050405020304" pitchFamily="18" charset="0"/>
                        <a:cs typeface="Times New Roman" panose="02020603050405020304" pitchFamily="18" charset="0"/>
                      </a:endParaRPr>
                    </a:p>
                    <a:p>
                      <a:pPr marL="0" lvl="0" indent="0" algn="l" rtl="0">
                        <a:spcBef>
                          <a:spcPts val="0"/>
                        </a:spcBef>
                        <a:spcAft>
                          <a:spcPts val="0"/>
                        </a:spcAft>
                        <a:buNone/>
                      </a:pPr>
                      <a:endParaRPr lang="en-US" sz="1100" dirty="0">
                        <a:latin typeface="Times New Roman" panose="02020603050405020304" pitchFamily="18" charset="0"/>
                        <a:cs typeface="Times New Roman" panose="02020603050405020304" pitchFamily="18" charset="0"/>
                      </a:endParaRPr>
                    </a:p>
                    <a:p>
                      <a:pPr marL="0" lvl="0" indent="0" algn="l" rtl="0">
                        <a:spcBef>
                          <a:spcPts val="0"/>
                        </a:spcBef>
                        <a:spcAft>
                          <a:spcPts val="0"/>
                        </a:spcAft>
                        <a:buNone/>
                      </a:pPr>
                      <a:r>
                        <a:rPr lang="en-US" sz="1100" dirty="0">
                          <a:latin typeface="Times New Roman" panose="02020603050405020304" pitchFamily="18" charset="0"/>
                          <a:cs typeface="Times New Roman" panose="02020603050405020304" pitchFamily="18" charset="0"/>
                        </a:rPr>
                        <a:t>Air Pollution Prediction</a:t>
                      </a:r>
                    </a:p>
                    <a:p>
                      <a:pPr marL="0" lvl="0" indent="0" algn="l" rtl="0">
                        <a:spcBef>
                          <a:spcPts val="0"/>
                        </a:spcBef>
                        <a:spcAft>
                          <a:spcPts val="0"/>
                        </a:spcAft>
                        <a:buNone/>
                      </a:pPr>
                      <a:r>
                        <a:rPr lang="en-US" sz="1100" dirty="0">
                          <a:latin typeface="Times New Roman" panose="02020603050405020304" pitchFamily="18" charset="0"/>
                          <a:cs typeface="Times New Roman" panose="02020603050405020304" pitchFamily="18" charset="0"/>
                        </a:rPr>
                        <a:t>Using</a:t>
                      </a:r>
                      <a:r>
                        <a:rPr lang="en-US" sz="1100" baseline="0" dirty="0">
                          <a:latin typeface="Times New Roman" panose="02020603050405020304" pitchFamily="18" charset="0"/>
                          <a:cs typeface="Times New Roman" panose="02020603050405020304" pitchFamily="18" charset="0"/>
                        </a:rPr>
                        <a:t> ML techniques.</a:t>
                      </a:r>
                    </a:p>
                    <a:p>
                      <a:pPr marL="0" lvl="0" indent="0" algn="l" rtl="0">
                        <a:spcBef>
                          <a:spcPts val="0"/>
                        </a:spcBef>
                        <a:spcAft>
                          <a:spcPts val="0"/>
                        </a:spcAft>
                        <a:buNone/>
                      </a:pPr>
                      <a:r>
                        <a:rPr lang="en-US" sz="1100" baseline="0" dirty="0">
                          <a:latin typeface="Times New Roman" panose="02020603050405020304" pitchFamily="18" charset="0"/>
                          <a:cs typeface="Times New Roman" panose="02020603050405020304" pitchFamily="18" charset="0"/>
                        </a:rPr>
                        <a:t>An approach to replace existing monitoring stations</a:t>
                      </a:r>
                    </a:p>
                    <a:p>
                      <a:pPr marL="0" lvl="0" indent="0" algn="l" rtl="0">
                        <a:spcBef>
                          <a:spcPts val="0"/>
                        </a:spcBef>
                        <a:spcAft>
                          <a:spcPts val="0"/>
                        </a:spcAft>
                        <a:buNone/>
                      </a:pPr>
                      <a:r>
                        <a:rPr lang="en-US" sz="1100" baseline="0" dirty="0">
                          <a:latin typeface="Times New Roman" panose="02020603050405020304" pitchFamily="18" charset="0"/>
                          <a:cs typeface="Times New Roman" panose="02020603050405020304" pitchFamily="18" charset="0"/>
                        </a:rPr>
                        <a:t>With virtual motoring stations</a:t>
                      </a:r>
                      <a:endParaRPr sz="1100" dirty="0">
                        <a:latin typeface="Times New Roman" panose="02020603050405020304" pitchFamily="18" charset="0"/>
                        <a:cs typeface="Times New Roman" panose="02020603050405020304" pitchFamily="18" charset="0"/>
                      </a:endParaRPr>
                    </a:p>
                  </a:txBody>
                  <a:tcPr marL="91425" marR="91425" marT="91425" marB="91425"/>
                </a:tc>
                <a:tc>
                  <a:txBody>
                    <a:bodyPr/>
                    <a:lstStyle/>
                    <a:p>
                      <a:pPr marL="0" marR="0" lvl="0" indent="0" algn="l" rtl="0">
                        <a:lnSpc>
                          <a:spcPct val="100000"/>
                        </a:lnSpc>
                        <a:spcBef>
                          <a:spcPts val="0"/>
                        </a:spcBef>
                        <a:spcAft>
                          <a:spcPts val="0"/>
                        </a:spcAft>
                        <a:buNone/>
                      </a:pPr>
                      <a:endParaRPr lang="en" sz="1100" dirty="0">
                        <a:latin typeface="Times New Roman" panose="02020603050405020304" pitchFamily="18" charset="0"/>
                        <a:cs typeface="Times New Roman" panose="02020603050405020304" pitchFamily="18" charset="0"/>
                      </a:endParaRPr>
                    </a:p>
                    <a:p>
                      <a:pPr marL="0" marR="0" lvl="0" indent="0" algn="l" rtl="0">
                        <a:lnSpc>
                          <a:spcPct val="100000"/>
                        </a:lnSpc>
                        <a:spcBef>
                          <a:spcPts val="0"/>
                        </a:spcBef>
                        <a:spcAft>
                          <a:spcPts val="0"/>
                        </a:spcAft>
                        <a:buNone/>
                      </a:pPr>
                      <a:endParaRPr lang="en" sz="1100" dirty="0">
                        <a:latin typeface="Times New Roman" panose="02020603050405020304" pitchFamily="18" charset="0"/>
                        <a:cs typeface="Times New Roman" panose="02020603050405020304" pitchFamily="18" charset="0"/>
                      </a:endParaRPr>
                    </a:p>
                    <a:p>
                      <a:pPr marL="0" marR="0" lvl="0" indent="0" algn="l" rtl="0">
                        <a:lnSpc>
                          <a:spcPct val="100000"/>
                        </a:lnSpc>
                        <a:spcBef>
                          <a:spcPts val="0"/>
                        </a:spcBef>
                        <a:spcAft>
                          <a:spcPts val="0"/>
                        </a:spcAft>
                        <a:buNone/>
                      </a:pPr>
                      <a:r>
                        <a:rPr lang="en" sz="1100" dirty="0">
                          <a:latin typeface="Times New Roman" panose="02020603050405020304" pitchFamily="18" charset="0"/>
                          <a:cs typeface="Times New Roman" panose="02020603050405020304" pitchFamily="18" charset="0"/>
                        </a:rPr>
                        <a:t>The model used for the work is:</a:t>
                      </a:r>
                      <a:endParaRPr sz="1100" dirty="0">
                        <a:latin typeface="Times New Roman" panose="02020603050405020304" pitchFamily="18" charset="0"/>
                        <a:cs typeface="Times New Roman" panose="02020603050405020304" pitchFamily="18" charset="0"/>
                      </a:endParaRPr>
                    </a:p>
                    <a:p>
                      <a:pPr marL="457200" marR="0" lvl="0" indent="-298450" algn="l" rtl="0">
                        <a:lnSpc>
                          <a:spcPct val="100000"/>
                        </a:lnSpc>
                        <a:spcBef>
                          <a:spcPts val="0"/>
                        </a:spcBef>
                        <a:spcAft>
                          <a:spcPts val="0"/>
                        </a:spcAft>
                        <a:buSzPts val="1100"/>
                        <a:buChar char="●"/>
                      </a:pPr>
                      <a:r>
                        <a:rPr lang="en" sz="1100" dirty="0">
                          <a:latin typeface="Times New Roman" panose="02020603050405020304" pitchFamily="18" charset="0"/>
                          <a:cs typeface="Times New Roman" panose="02020603050405020304" pitchFamily="18" charset="0"/>
                        </a:rPr>
                        <a:t>Ridge</a:t>
                      </a:r>
                      <a:r>
                        <a:rPr lang="en" sz="1100" baseline="0" dirty="0">
                          <a:latin typeface="Times New Roman" panose="02020603050405020304" pitchFamily="18" charset="0"/>
                          <a:cs typeface="Times New Roman" panose="02020603050405020304" pitchFamily="18" charset="0"/>
                        </a:rPr>
                        <a:t> </a:t>
                      </a:r>
                      <a:r>
                        <a:rPr lang="en-US" sz="1100" baseline="0" dirty="0">
                          <a:latin typeface="Times New Roman" panose="02020603050405020304" pitchFamily="18" charset="0"/>
                          <a:cs typeface="Times New Roman" panose="02020603050405020304" pitchFamily="18" charset="0"/>
                        </a:rPr>
                        <a:t>regression</a:t>
                      </a:r>
                    </a:p>
                    <a:p>
                      <a:pPr marL="457200" marR="0" lvl="0" indent="-298450" algn="l" rtl="0">
                        <a:lnSpc>
                          <a:spcPct val="100000"/>
                        </a:lnSpc>
                        <a:spcBef>
                          <a:spcPts val="0"/>
                        </a:spcBef>
                        <a:spcAft>
                          <a:spcPts val="0"/>
                        </a:spcAft>
                        <a:buSzPts val="1100"/>
                        <a:buChar char="●"/>
                      </a:pPr>
                      <a:r>
                        <a:rPr lang="en-US" sz="1100" dirty="0">
                          <a:latin typeface="Times New Roman" panose="02020603050405020304" pitchFamily="18" charset="0"/>
                          <a:cs typeface="Times New Roman" panose="02020603050405020304" pitchFamily="18" charset="0"/>
                        </a:rPr>
                        <a:t>SVR</a:t>
                      </a:r>
                    </a:p>
                    <a:p>
                      <a:pPr marL="457200" marR="0" lvl="0" indent="-298450" algn="l" rtl="0">
                        <a:lnSpc>
                          <a:spcPct val="100000"/>
                        </a:lnSpc>
                        <a:spcBef>
                          <a:spcPts val="0"/>
                        </a:spcBef>
                        <a:spcAft>
                          <a:spcPts val="0"/>
                        </a:spcAft>
                        <a:buSzPts val="1100"/>
                        <a:buChar char="●"/>
                      </a:pPr>
                      <a:r>
                        <a:rPr lang="en-US" sz="1100" dirty="0">
                          <a:latin typeface="Times New Roman" panose="02020603050405020304" pitchFamily="18" charset="0"/>
                          <a:cs typeface="Times New Roman" panose="02020603050405020304" pitchFamily="18" charset="0"/>
                        </a:rPr>
                        <a:t>Random Forest</a:t>
                      </a:r>
                    </a:p>
                    <a:p>
                      <a:pPr marL="457200" marR="0" lvl="0" indent="-298450" algn="l" rtl="0">
                        <a:lnSpc>
                          <a:spcPct val="100000"/>
                        </a:lnSpc>
                        <a:spcBef>
                          <a:spcPts val="0"/>
                        </a:spcBef>
                        <a:spcAft>
                          <a:spcPts val="0"/>
                        </a:spcAft>
                        <a:buSzPts val="1100"/>
                        <a:buChar char="●"/>
                      </a:pPr>
                      <a:r>
                        <a:rPr lang="en-US" sz="1100" dirty="0" err="1">
                          <a:latin typeface="Times New Roman" panose="02020603050405020304" pitchFamily="18" charset="0"/>
                          <a:cs typeface="Times New Roman" panose="02020603050405020304" pitchFamily="18" charset="0"/>
                        </a:rPr>
                        <a:t>Xtreme</a:t>
                      </a:r>
                      <a:r>
                        <a:rPr lang="en-US" sz="1100" dirty="0">
                          <a:latin typeface="Times New Roman" panose="02020603050405020304" pitchFamily="18" charset="0"/>
                          <a:cs typeface="Times New Roman" panose="02020603050405020304" pitchFamily="18" charset="0"/>
                        </a:rPr>
                        <a:t> Gradient Boosting</a:t>
                      </a:r>
                    </a:p>
                    <a:p>
                      <a:pPr marL="457200" marR="0" lvl="0" indent="-298450" algn="l" rtl="0">
                        <a:lnSpc>
                          <a:spcPct val="100000"/>
                        </a:lnSpc>
                        <a:spcBef>
                          <a:spcPts val="0"/>
                        </a:spcBef>
                        <a:spcAft>
                          <a:spcPts val="0"/>
                        </a:spcAft>
                        <a:buSzPts val="1100"/>
                        <a:buChar char="●"/>
                      </a:pPr>
                      <a:endParaRPr sz="1100" dirty="0">
                        <a:latin typeface="Times New Roman" panose="02020603050405020304" pitchFamily="18" charset="0"/>
                        <a:cs typeface="Times New Roman" panose="02020603050405020304" pitchFamily="18" charset="0"/>
                      </a:endParaRPr>
                    </a:p>
                  </a:txBody>
                  <a:tcPr marL="91425" marR="91425" marT="91425" marB="91425"/>
                </a:tc>
                <a:tc>
                  <a:txBody>
                    <a:bodyPr/>
                    <a:lstStyle/>
                    <a:p>
                      <a:pPr rtl="0"/>
                      <a:r>
                        <a:rPr lang="en-US" sz="1100" b="0" i="0" u="none" strike="noStrike" cap="none" dirty="0">
                          <a:solidFill>
                            <a:srgbClr val="000000"/>
                          </a:solidFill>
                          <a:effectLst/>
                          <a:latin typeface="Times New Roman" panose="02020603050405020304" pitchFamily="18" charset="0"/>
                          <a:ea typeface="Arial"/>
                          <a:cs typeface="Times New Roman" panose="02020603050405020304" pitchFamily="18" charset="0"/>
                          <a:sym typeface="Arial"/>
                        </a:rPr>
                        <a:t>Hyperparameter tuning</a:t>
                      </a:r>
                      <a:endParaRPr lang="en-US" sz="1100" b="0" dirty="0">
                        <a:effectLst/>
                        <a:latin typeface="Times New Roman" panose="02020603050405020304" pitchFamily="18" charset="0"/>
                        <a:cs typeface="Times New Roman" panose="02020603050405020304" pitchFamily="18" charset="0"/>
                      </a:endParaRPr>
                    </a:p>
                    <a:p>
                      <a:pPr rtl="0"/>
                      <a:r>
                        <a:rPr lang="en-US" sz="1100" b="0" i="0" u="none" strike="noStrike" cap="none" dirty="0">
                          <a:solidFill>
                            <a:srgbClr val="000000"/>
                          </a:solidFill>
                          <a:effectLst/>
                          <a:latin typeface="Times New Roman" panose="02020603050405020304" pitchFamily="18" charset="0"/>
                          <a:ea typeface="Arial"/>
                          <a:cs typeface="Times New Roman" panose="02020603050405020304" pitchFamily="18" charset="0"/>
                          <a:sym typeface="Arial"/>
                        </a:rPr>
                        <a:t>developed technique can be transferred to any location where pollutant prediction is required</a:t>
                      </a:r>
                      <a:endParaRPr lang="en-US" sz="1100" b="0" dirty="0">
                        <a:effectLst/>
                        <a:latin typeface="Times New Roman" panose="02020603050405020304" pitchFamily="18" charset="0"/>
                        <a:cs typeface="Times New Roman" panose="02020603050405020304" pitchFamily="18" charset="0"/>
                      </a:endParaRPr>
                    </a:p>
                    <a:p>
                      <a:pPr rtl="0"/>
                      <a:br>
                        <a:rPr lang="en-US" sz="1100" b="0" dirty="0">
                          <a:effectLst/>
                          <a:latin typeface="Times New Roman" panose="02020603050405020304" pitchFamily="18" charset="0"/>
                          <a:cs typeface="Times New Roman" panose="02020603050405020304" pitchFamily="18" charset="0"/>
                        </a:rPr>
                      </a:br>
                      <a:r>
                        <a:rPr lang="en-US" sz="1100" b="0" i="0" u="none" strike="noStrike" cap="none" dirty="0">
                          <a:solidFill>
                            <a:srgbClr val="000000"/>
                          </a:solidFill>
                          <a:effectLst/>
                          <a:latin typeface="Times New Roman" panose="02020603050405020304" pitchFamily="18" charset="0"/>
                          <a:ea typeface="Arial"/>
                          <a:cs typeface="Times New Roman" panose="02020603050405020304" pitchFamily="18" charset="0"/>
                          <a:sym typeface="Arial"/>
                        </a:rPr>
                        <a:t>benefit from incorporating other neural networks such as CNN-LSTM (Convolution Neuron Network - Long Short Term Memory) in capturing temporal dependencies and patterns in data</a:t>
                      </a:r>
                      <a:endParaRPr lang="en-US" sz="1100" b="0" dirty="0">
                        <a:effectLst/>
                        <a:latin typeface="Times New Roman" panose="02020603050405020304" pitchFamily="18" charset="0"/>
                        <a:cs typeface="Times New Roman" panose="02020603050405020304" pitchFamily="18" charset="0"/>
                      </a:endParaRPr>
                    </a:p>
                    <a:p>
                      <a:endParaRPr sz="1100" dirty="0">
                        <a:latin typeface="Times New Roman" panose="02020603050405020304" pitchFamily="18" charset="0"/>
                        <a:cs typeface="Times New Roman" panose="02020603050405020304" pitchFamily="18" charset="0"/>
                      </a:endParaRPr>
                    </a:p>
                  </a:txBody>
                  <a:tcPr marL="91425" marR="91425" marT="91425" marB="91425"/>
                </a:tc>
                <a:tc>
                  <a:txBody>
                    <a:bodyPr/>
                    <a:lstStyle/>
                    <a:p>
                      <a:pPr marL="158750" lvl="0" indent="0" algn="l" rtl="0">
                        <a:spcBef>
                          <a:spcPts val="0"/>
                        </a:spcBef>
                        <a:spcAft>
                          <a:spcPts val="0"/>
                        </a:spcAft>
                        <a:buSzPts val="1100"/>
                        <a:buNone/>
                      </a:pPr>
                      <a:endParaRPr lang="en-US" sz="1100" b="0" i="0" u="none" strike="noStrike" cap="none" dirty="0">
                        <a:solidFill>
                          <a:srgbClr val="000000"/>
                        </a:solidFill>
                        <a:effectLst/>
                        <a:latin typeface="Times New Roman" panose="02020603050405020304" pitchFamily="18" charset="0"/>
                        <a:ea typeface="Arial"/>
                        <a:cs typeface="Times New Roman" panose="02020603050405020304" pitchFamily="18" charset="0"/>
                        <a:sym typeface="Arial"/>
                      </a:endParaRPr>
                    </a:p>
                    <a:p>
                      <a:pPr marL="158750" lvl="0" indent="0" algn="l" rtl="0">
                        <a:spcBef>
                          <a:spcPts val="0"/>
                        </a:spcBef>
                        <a:spcAft>
                          <a:spcPts val="0"/>
                        </a:spcAft>
                        <a:buSzPts val="1100"/>
                        <a:buNone/>
                      </a:pPr>
                      <a:r>
                        <a:rPr lang="en-US" sz="1100" b="0" i="0" u="none" strike="noStrike" cap="none" dirty="0">
                          <a:solidFill>
                            <a:srgbClr val="000000"/>
                          </a:solidFill>
                          <a:effectLst/>
                          <a:latin typeface="Times New Roman" panose="02020603050405020304" pitchFamily="18" charset="0"/>
                          <a:ea typeface="Arial"/>
                          <a:cs typeface="Times New Roman" panose="02020603050405020304" pitchFamily="18" charset="0"/>
                          <a:sym typeface="Arial"/>
                        </a:rPr>
                        <a:t>The limitation of this study is that the forecasting of pollutant concentration is not possible as the data from other monitoring stations is required for prediction1</a:t>
                      </a:r>
                      <a:endParaRPr sz="1100" dirty="0">
                        <a:latin typeface="Times New Roman" panose="02020603050405020304" pitchFamily="18" charset="0"/>
                        <a:cs typeface="Times New Roman" panose="02020603050405020304" pitchFamily="18" charset="0"/>
                      </a:endParaRPr>
                    </a:p>
                  </a:txBody>
                  <a:tcPr marL="91425" marR="91425" marT="91425" marB="91425"/>
                </a:tc>
                <a:extLst>
                  <a:ext uri="{0D108BD9-81ED-4DB2-BD59-A6C34878D82A}">
                    <a16:rowId xmlns:a16="http://schemas.microsoft.com/office/drawing/2014/main" val="10001"/>
                  </a:ext>
                </a:extLst>
              </a:tr>
              <a:tr h="981677">
                <a:tc>
                  <a:txBody>
                    <a:bodyPr/>
                    <a:lstStyle/>
                    <a:p>
                      <a:pPr marL="0" lvl="0" indent="0" algn="l" rtl="0">
                        <a:spcBef>
                          <a:spcPts val="0"/>
                        </a:spcBef>
                        <a:spcAft>
                          <a:spcPts val="0"/>
                        </a:spcAft>
                        <a:buNone/>
                      </a:pPr>
                      <a:endParaRPr sz="1100" dirty="0">
                        <a:latin typeface="Times New Roman" panose="02020603050405020304" pitchFamily="18" charset="0"/>
                        <a:cs typeface="Times New Roman" panose="02020603050405020304" pitchFamily="18" charset="0"/>
                      </a:endParaRPr>
                    </a:p>
                    <a:p>
                      <a:pPr marL="0" lvl="0" indent="0" algn="l" rtl="0">
                        <a:spcBef>
                          <a:spcPts val="0"/>
                        </a:spcBef>
                        <a:spcAft>
                          <a:spcPts val="0"/>
                        </a:spcAft>
                        <a:buNone/>
                      </a:pPr>
                      <a:endParaRPr sz="1100" dirty="0">
                        <a:latin typeface="Times New Roman" panose="02020603050405020304" pitchFamily="18" charset="0"/>
                        <a:cs typeface="Times New Roman" panose="02020603050405020304" pitchFamily="18" charset="0"/>
                      </a:endParaRPr>
                    </a:p>
                    <a:p>
                      <a:pPr marL="0" lvl="0" indent="0" algn="l" rtl="0">
                        <a:spcBef>
                          <a:spcPts val="0"/>
                        </a:spcBef>
                        <a:spcAft>
                          <a:spcPts val="0"/>
                        </a:spcAft>
                        <a:buNone/>
                      </a:pPr>
                      <a:r>
                        <a:rPr lang="en" sz="1100" baseline="0" dirty="0">
                          <a:latin typeface="Times New Roman" panose="02020603050405020304" pitchFamily="18" charset="0"/>
                          <a:cs typeface="Times New Roman" panose="02020603050405020304" pitchFamily="18" charset="0"/>
                        </a:rPr>
                        <a:t>  </a:t>
                      </a:r>
                      <a:r>
                        <a:rPr lang="en" sz="1100" dirty="0">
                          <a:latin typeface="Times New Roman" panose="02020603050405020304" pitchFamily="18" charset="0"/>
                          <a:cs typeface="Times New Roman" panose="02020603050405020304" pitchFamily="18" charset="0"/>
                        </a:rPr>
                        <a:t>5</a:t>
                      </a:r>
                      <a:endParaRPr sz="1100" dirty="0">
                        <a:latin typeface="Times New Roman" panose="02020603050405020304" pitchFamily="18" charset="0"/>
                        <a:cs typeface="Times New Roman" panose="02020603050405020304" pitchFamily="18" charset="0"/>
                      </a:endParaRPr>
                    </a:p>
                  </a:txBody>
                  <a:tcPr marL="91425" marR="91425" marT="91425" marB="91425"/>
                </a:tc>
                <a:tc>
                  <a:txBody>
                    <a:bodyPr/>
                    <a:lstStyle/>
                    <a:p>
                      <a:pPr marL="0" lvl="0" indent="0" algn="l" rtl="0">
                        <a:spcBef>
                          <a:spcPts val="0"/>
                        </a:spcBef>
                        <a:spcAft>
                          <a:spcPts val="0"/>
                        </a:spcAft>
                        <a:buNone/>
                      </a:pPr>
                      <a:endParaRPr lang="en-US" sz="1100" dirty="0">
                        <a:latin typeface="Times New Roman" panose="02020603050405020304" pitchFamily="18" charset="0"/>
                        <a:cs typeface="Times New Roman" panose="02020603050405020304" pitchFamily="18" charset="0"/>
                      </a:endParaRPr>
                    </a:p>
                    <a:p>
                      <a:pPr marL="0" lvl="0" indent="0" algn="l" rtl="0">
                        <a:spcBef>
                          <a:spcPts val="0"/>
                        </a:spcBef>
                        <a:spcAft>
                          <a:spcPts val="0"/>
                        </a:spcAft>
                        <a:buNone/>
                      </a:pPr>
                      <a:endParaRPr lang="en-US" sz="1100" dirty="0">
                        <a:latin typeface="Times New Roman" panose="02020603050405020304" pitchFamily="18" charset="0"/>
                        <a:cs typeface="Times New Roman" panose="02020603050405020304" pitchFamily="18" charset="0"/>
                      </a:endParaRPr>
                    </a:p>
                    <a:p>
                      <a:pPr marL="0" lvl="0" indent="0" algn="l" rtl="0">
                        <a:spcBef>
                          <a:spcPts val="0"/>
                        </a:spcBef>
                        <a:spcAft>
                          <a:spcPts val="0"/>
                        </a:spcAft>
                        <a:buNone/>
                      </a:pPr>
                      <a:r>
                        <a:rPr lang="en-US" sz="1100" dirty="0">
                          <a:latin typeface="Times New Roman" panose="02020603050405020304" pitchFamily="18" charset="0"/>
                          <a:cs typeface="Times New Roman" panose="02020603050405020304" pitchFamily="18" charset="0"/>
                        </a:rPr>
                        <a:t>Detection and Prediction of air Pollution using Machine Learning models</a:t>
                      </a:r>
                      <a:endParaRPr sz="1100" dirty="0">
                        <a:latin typeface="Times New Roman" panose="02020603050405020304" pitchFamily="18" charset="0"/>
                        <a:cs typeface="Times New Roman" panose="02020603050405020304" pitchFamily="18" charset="0"/>
                      </a:endParaRPr>
                    </a:p>
                  </a:txBody>
                  <a:tcPr marL="91425" marR="91425" marT="91425" marB="91425"/>
                </a:tc>
                <a:tc>
                  <a:txBody>
                    <a:bodyPr/>
                    <a:lstStyle/>
                    <a:p>
                      <a:pPr marL="0" marR="0" lvl="0" indent="0" algn="l" rtl="0">
                        <a:lnSpc>
                          <a:spcPct val="100000"/>
                        </a:lnSpc>
                        <a:spcBef>
                          <a:spcPts val="0"/>
                        </a:spcBef>
                        <a:spcAft>
                          <a:spcPts val="0"/>
                        </a:spcAft>
                        <a:buNone/>
                      </a:pPr>
                      <a:endParaRPr lang="en-US" sz="1100" dirty="0">
                        <a:latin typeface="Times New Roman" panose="02020603050405020304" pitchFamily="18" charset="0"/>
                        <a:cs typeface="Times New Roman" panose="02020603050405020304" pitchFamily="18" charset="0"/>
                      </a:endParaRPr>
                    </a:p>
                    <a:p>
                      <a:pPr marL="0" marR="0" lvl="0" indent="0" algn="l" rtl="0">
                        <a:lnSpc>
                          <a:spcPct val="100000"/>
                        </a:lnSpc>
                        <a:spcBef>
                          <a:spcPts val="0"/>
                        </a:spcBef>
                        <a:spcAft>
                          <a:spcPts val="0"/>
                        </a:spcAft>
                        <a:buNone/>
                      </a:pPr>
                      <a:endParaRPr lang="en-US" sz="1100" dirty="0">
                        <a:latin typeface="Times New Roman" panose="02020603050405020304" pitchFamily="18" charset="0"/>
                        <a:cs typeface="Times New Roman" panose="02020603050405020304" pitchFamily="18" charset="0"/>
                      </a:endParaRPr>
                    </a:p>
                    <a:p>
                      <a:pPr marL="0" marR="0" lvl="0" indent="0" algn="l" rtl="0">
                        <a:lnSpc>
                          <a:spcPct val="100000"/>
                        </a:lnSpc>
                        <a:spcBef>
                          <a:spcPts val="0"/>
                        </a:spcBef>
                        <a:spcAft>
                          <a:spcPts val="0"/>
                        </a:spcAft>
                        <a:buNone/>
                      </a:pPr>
                      <a:r>
                        <a:rPr lang="en-US" sz="1100" dirty="0">
                          <a:latin typeface="Times New Roman" panose="02020603050405020304" pitchFamily="18" charset="0"/>
                          <a:cs typeface="Times New Roman" panose="02020603050405020304" pitchFamily="18" charset="0"/>
                        </a:rPr>
                        <a:t>The model used for the work is:</a:t>
                      </a:r>
                    </a:p>
                    <a:p>
                      <a:pPr marL="457200" marR="0" lvl="0" indent="-298450" algn="l" rtl="0">
                        <a:lnSpc>
                          <a:spcPct val="100000"/>
                        </a:lnSpc>
                        <a:spcBef>
                          <a:spcPts val="0"/>
                        </a:spcBef>
                        <a:spcAft>
                          <a:spcPts val="0"/>
                        </a:spcAft>
                        <a:buSzPts val="1100"/>
                        <a:buChar char="●"/>
                      </a:pPr>
                      <a:r>
                        <a:rPr lang="en-US" sz="1100" dirty="0">
                          <a:latin typeface="Times New Roman" panose="02020603050405020304" pitchFamily="18" charset="0"/>
                          <a:cs typeface="Times New Roman" panose="02020603050405020304" pitchFamily="18" charset="0"/>
                        </a:rPr>
                        <a:t>Logistic regression</a:t>
                      </a:r>
                    </a:p>
                    <a:p>
                      <a:pPr marL="457200" marR="0" lvl="0" indent="-298450" algn="l" rtl="0">
                        <a:lnSpc>
                          <a:spcPct val="100000"/>
                        </a:lnSpc>
                        <a:spcBef>
                          <a:spcPts val="0"/>
                        </a:spcBef>
                        <a:spcAft>
                          <a:spcPts val="0"/>
                        </a:spcAft>
                        <a:buSzPts val="1100"/>
                        <a:buChar char="●"/>
                      </a:pPr>
                      <a:r>
                        <a:rPr lang="en-US" sz="1100" dirty="0">
                          <a:latin typeface="Times New Roman" panose="02020603050405020304" pitchFamily="18" charset="0"/>
                          <a:cs typeface="Times New Roman" panose="02020603050405020304" pitchFamily="18" charset="0"/>
                        </a:rPr>
                        <a:t>Auto regression</a:t>
                      </a:r>
                    </a:p>
                  </a:txBody>
                  <a:tcPr marL="91425" marR="91425" marT="91425" marB="91425"/>
                </a:tc>
                <a:tc>
                  <a:txBody>
                    <a:bodyPr/>
                    <a:lstStyle/>
                    <a:p>
                      <a:pPr rtl="0"/>
                      <a:endParaRPr lang="en-US" sz="1100" b="0" i="0" u="none" strike="noStrike" cap="none" dirty="0">
                        <a:solidFill>
                          <a:srgbClr val="000000"/>
                        </a:solidFill>
                        <a:effectLst/>
                        <a:latin typeface="Times New Roman" panose="02020603050405020304" pitchFamily="18" charset="0"/>
                        <a:ea typeface="Arial"/>
                        <a:cs typeface="Times New Roman" panose="02020603050405020304" pitchFamily="18" charset="0"/>
                        <a:sym typeface="Arial"/>
                      </a:endParaRPr>
                    </a:p>
                    <a:p>
                      <a:pPr rtl="0"/>
                      <a:endParaRPr lang="en-US" sz="1100" b="0" i="0" u="none" strike="noStrike" cap="none" dirty="0">
                        <a:solidFill>
                          <a:srgbClr val="000000"/>
                        </a:solidFill>
                        <a:effectLst/>
                        <a:latin typeface="Times New Roman" panose="02020603050405020304" pitchFamily="18" charset="0"/>
                        <a:ea typeface="Arial"/>
                        <a:cs typeface="Times New Roman" panose="02020603050405020304" pitchFamily="18" charset="0"/>
                        <a:sym typeface="Arial"/>
                      </a:endParaRPr>
                    </a:p>
                    <a:p>
                      <a:pPr rtl="0"/>
                      <a:r>
                        <a:rPr lang="en-US" sz="1100" b="0" i="0" u="none" strike="noStrike" cap="none" dirty="0">
                          <a:solidFill>
                            <a:srgbClr val="000000"/>
                          </a:solidFill>
                          <a:effectLst/>
                          <a:latin typeface="Times New Roman" panose="02020603050405020304" pitchFamily="18" charset="0"/>
                          <a:ea typeface="Arial"/>
                          <a:cs typeface="Times New Roman" panose="02020603050405020304" pitchFamily="18" charset="0"/>
                          <a:sym typeface="Arial"/>
                        </a:rPr>
                        <a:t>Mean accuracy and standard deviation accuracy to be 0.998859 and 0.000612 respectively.</a:t>
                      </a:r>
                      <a:endParaRPr lang="en-IN" sz="1100" b="0" dirty="0">
                        <a:effectLst/>
                        <a:latin typeface="Times New Roman" panose="02020603050405020304" pitchFamily="18" charset="0"/>
                        <a:cs typeface="Times New Roman" panose="02020603050405020304" pitchFamily="18" charset="0"/>
                      </a:endParaRPr>
                    </a:p>
                    <a:p>
                      <a:br>
                        <a:rPr lang="en-IN" sz="1100" b="0" dirty="0">
                          <a:effectLst/>
                          <a:latin typeface="Times New Roman" panose="02020603050405020304" pitchFamily="18" charset="0"/>
                          <a:cs typeface="Times New Roman" panose="02020603050405020304" pitchFamily="18" charset="0"/>
                        </a:rPr>
                      </a:br>
                      <a:endParaRPr sz="1100" dirty="0">
                        <a:latin typeface="Times New Roman" panose="02020603050405020304" pitchFamily="18" charset="0"/>
                        <a:cs typeface="Times New Roman" panose="02020603050405020304" pitchFamily="18" charset="0"/>
                      </a:endParaRPr>
                    </a:p>
                  </a:txBody>
                  <a:tcPr marL="91425" marR="91425" marT="91425" marB="91425"/>
                </a:tc>
                <a:tc>
                  <a:txBody>
                    <a:bodyPr/>
                    <a:lstStyle/>
                    <a:p>
                      <a:pPr rtl="0"/>
                      <a:endParaRPr lang="en-US" sz="1100" b="0" i="0" u="none" strike="noStrike" cap="none" dirty="0">
                        <a:solidFill>
                          <a:srgbClr val="000000"/>
                        </a:solidFill>
                        <a:effectLst/>
                        <a:latin typeface="Times New Roman" panose="02020603050405020304" pitchFamily="18" charset="0"/>
                        <a:ea typeface="Arial"/>
                        <a:cs typeface="Times New Roman" panose="02020603050405020304" pitchFamily="18" charset="0"/>
                        <a:sym typeface="Arial"/>
                      </a:endParaRPr>
                    </a:p>
                    <a:p>
                      <a:pPr rtl="0"/>
                      <a:endParaRPr lang="en-US" sz="1100" b="0" i="0" u="none" strike="noStrike" cap="none" dirty="0">
                        <a:solidFill>
                          <a:srgbClr val="000000"/>
                        </a:solidFill>
                        <a:effectLst/>
                        <a:latin typeface="Times New Roman" panose="02020603050405020304" pitchFamily="18" charset="0"/>
                        <a:ea typeface="Arial"/>
                        <a:cs typeface="Times New Roman" panose="02020603050405020304" pitchFamily="18" charset="0"/>
                        <a:sym typeface="Arial"/>
                      </a:endParaRPr>
                    </a:p>
                    <a:p>
                      <a:pPr rtl="0"/>
                      <a:r>
                        <a:rPr lang="en-US" sz="1100" b="0" i="0" u="none" strike="noStrike" cap="none" dirty="0">
                          <a:solidFill>
                            <a:srgbClr val="000000"/>
                          </a:solidFill>
                          <a:effectLst/>
                          <a:latin typeface="Times New Roman" panose="02020603050405020304" pitchFamily="18" charset="0"/>
                          <a:ea typeface="Arial"/>
                          <a:cs typeface="Times New Roman" panose="02020603050405020304" pitchFamily="18" charset="0"/>
                          <a:sym typeface="Arial"/>
                        </a:rPr>
                        <a:t>No gaseous pollutants were considered</a:t>
                      </a:r>
                      <a:endParaRPr lang="en-US" sz="1100" b="0" dirty="0">
                        <a:effectLst/>
                        <a:latin typeface="Times New Roman" panose="02020603050405020304" pitchFamily="18" charset="0"/>
                        <a:cs typeface="Times New Roman" panose="02020603050405020304" pitchFamily="18" charset="0"/>
                      </a:endParaRPr>
                    </a:p>
                    <a:p>
                      <a:pPr rtl="0"/>
                      <a:r>
                        <a:rPr lang="en-US" sz="1100" b="0" i="0" u="none" strike="noStrike" cap="none" dirty="0">
                          <a:solidFill>
                            <a:srgbClr val="000000"/>
                          </a:solidFill>
                          <a:effectLst/>
                          <a:latin typeface="Times New Roman" panose="02020603050405020304" pitchFamily="18" charset="0"/>
                          <a:ea typeface="Arial"/>
                          <a:cs typeface="Times New Roman" panose="02020603050405020304" pitchFamily="18" charset="0"/>
                          <a:sym typeface="Arial"/>
                        </a:rPr>
                        <a:t>Taken very less data</a:t>
                      </a:r>
                      <a:endParaRPr lang="en-US" sz="1100" b="0" dirty="0">
                        <a:effectLst/>
                        <a:latin typeface="Times New Roman" panose="02020603050405020304" pitchFamily="18" charset="0"/>
                        <a:cs typeface="Times New Roman" panose="02020603050405020304" pitchFamily="18" charset="0"/>
                      </a:endParaRPr>
                    </a:p>
                    <a:p>
                      <a:br>
                        <a:rPr lang="en-US" sz="1100" dirty="0">
                          <a:latin typeface="Times New Roman" panose="02020603050405020304" pitchFamily="18" charset="0"/>
                          <a:cs typeface="Times New Roman" panose="02020603050405020304" pitchFamily="18" charset="0"/>
                        </a:rPr>
                      </a:br>
                      <a:endParaRPr sz="1100" dirty="0">
                        <a:latin typeface="Times New Roman" panose="02020603050405020304" pitchFamily="18" charset="0"/>
                        <a:cs typeface="Times New Roman" panose="02020603050405020304" pitchFamily="18" charset="0"/>
                      </a:endParaRPr>
                    </a:p>
                  </a:txBody>
                  <a:tcPr marL="91425" marR="91425" marT="91425" marB="91425"/>
                </a:tc>
                <a:extLst>
                  <a:ext uri="{0D108BD9-81ED-4DB2-BD59-A6C34878D82A}">
                    <a16:rowId xmlns:a16="http://schemas.microsoft.com/office/drawing/2014/main" val="10002"/>
                  </a:ext>
                </a:extLst>
              </a:tr>
              <a:tr h="1286270">
                <a:tc>
                  <a:txBody>
                    <a:bodyPr/>
                    <a:lstStyle/>
                    <a:p>
                      <a:pPr marL="0" lvl="0" indent="0" algn="l" rtl="0">
                        <a:spcBef>
                          <a:spcPts val="0"/>
                        </a:spcBef>
                        <a:spcAft>
                          <a:spcPts val="0"/>
                        </a:spcAft>
                        <a:buNone/>
                      </a:pPr>
                      <a:endParaRPr sz="1100" dirty="0">
                        <a:latin typeface="Times New Roman" panose="02020603050405020304" pitchFamily="18" charset="0"/>
                        <a:cs typeface="Times New Roman" panose="02020603050405020304" pitchFamily="18" charset="0"/>
                      </a:endParaRPr>
                    </a:p>
                    <a:p>
                      <a:pPr marL="0" lvl="0" indent="0" algn="l" rtl="0">
                        <a:spcBef>
                          <a:spcPts val="0"/>
                        </a:spcBef>
                        <a:spcAft>
                          <a:spcPts val="0"/>
                        </a:spcAft>
                        <a:buNone/>
                      </a:pPr>
                      <a:endParaRPr sz="1100" dirty="0">
                        <a:latin typeface="Times New Roman" panose="02020603050405020304" pitchFamily="18" charset="0"/>
                        <a:cs typeface="Times New Roman" panose="02020603050405020304" pitchFamily="18" charset="0"/>
                      </a:endParaRPr>
                    </a:p>
                    <a:p>
                      <a:pPr marL="0" lvl="0" indent="0" algn="l" rtl="0">
                        <a:spcBef>
                          <a:spcPts val="0"/>
                        </a:spcBef>
                        <a:spcAft>
                          <a:spcPts val="0"/>
                        </a:spcAft>
                        <a:buNone/>
                      </a:pPr>
                      <a:endParaRPr sz="1100" dirty="0">
                        <a:latin typeface="Times New Roman" panose="02020603050405020304" pitchFamily="18" charset="0"/>
                        <a:cs typeface="Times New Roman" panose="02020603050405020304" pitchFamily="18" charset="0"/>
                      </a:endParaRPr>
                    </a:p>
                    <a:p>
                      <a:pPr marL="0" lvl="0" indent="0" algn="l" rtl="0">
                        <a:spcBef>
                          <a:spcPts val="0"/>
                        </a:spcBef>
                        <a:spcAft>
                          <a:spcPts val="0"/>
                        </a:spcAft>
                        <a:buNone/>
                      </a:pPr>
                      <a:r>
                        <a:rPr lang="en" sz="1100" dirty="0">
                          <a:latin typeface="Times New Roman" panose="02020603050405020304" pitchFamily="18" charset="0"/>
                          <a:cs typeface="Times New Roman" panose="02020603050405020304" pitchFamily="18" charset="0"/>
                        </a:rPr>
                        <a:t>  </a:t>
                      </a:r>
                      <a:r>
                        <a:rPr lang="en" sz="1100" baseline="0" dirty="0">
                          <a:latin typeface="Times New Roman" panose="02020603050405020304" pitchFamily="18" charset="0"/>
                          <a:cs typeface="Times New Roman" panose="02020603050405020304" pitchFamily="18" charset="0"/>
                        </a:rPr>
                        <a:t>  </a:t>
                      </a:r>
                      <a:r>
                        <a:rPr lang="en" sz="1100" dirty="0">
                          <a:latin typeface="Times New Roman" panose="02020603050405020304" pitchFamily="18" charset="0"/>
                          <a:cs typeface="Times New Roman" panose="02020603050405020304" pitchFamily="18" charset="0"/>
                        </a:rPr>
                        <a:t>6</a:t>
                      </a:r>
                      <a:endParaRPr sz="1100" dirty="0">
                        <a:latin typeface="Times New Roman" panose="02020603050405020304" pitchFamily="18" charset="0"/>
                        <a:cs typeface="Times New Roman" panose="02020603050405020304" pitchFamily="18" charset="0"/>
                      </a:endParaRPr>
                    </a:p>
                  </a:txBody>
                  <a:tcPr marL="91425" marR="91425" marT="91425" marB="91425"/>
                </a:tc>
                <a:tc>
                  <a:txBody>
                    <a:bodyPr/>
                    <a:lstStyle/>
                    <a:p>
                      <a:pPr marL="0" lvl="0" indent="0" algn="l" rtl="0">
                        <a:spcBef>
                          <a:spcPts val="0"/>
                        </a:spcBef>
                        <a:spcAft>
                          <a:spcPts val="0"/>
                        </a:spcAft>
                        <a:buNone/>
                      </a:pPr>
                      <a:r>
                        <a:rPr lang="en-US" sz="1100" dirty="0">
                          <a:latin typeface="Times New Roman" panose="02020603050405020304" pitchFamily="18" charset="0"/>
                          <a:cs typeface="Times New Roman" panose="02020603050405020304" pitchFamily="18" charset="0"/>
                        </a:rPr>
                        <a:t>Air</a:t>
                      </a:r>
                      <a:r>
                        <a:rPr lang="en-US" sz="1100" baseline="0" dirty="0">
                          <a:latin typeface="Times New Roman" panose="02020603050405020304" pitchFamily="18" charset="0"/>
                          <a:cs typeface="Times New Roman" panose="02020603050405020304" pitchFamily="18" charset="0"/>
                        </a:rPr>
                        <a:t> Quality prediction by using ML models: a case study on the Indian coastal city Visakhapatnam</a:t>
                      </a:r>
                      <a:endParaRPr sz="1100" dirty="0">
                        <a:latin typeface="Times New Roman" panose="02020603050405020304" pitchFamily="18" charset="0"/>
                        <a:cs typeface="Times New Roman" panose="02020603050405020304" pitchFamily="18" charset="0"/>
                      </a:endParaRPr>
                    </a:p>
                  </a:txBody>
                  <a:tcPr marL="91425" marR="91425" marT="91425" marB="91425"/>
                </a:tc>
                <a:tc>
                  <a:txBody>
                    <a:bodyPr/>
                    <a:lstStyle/>
                    <a:p>
                      <a:pPr marL="0" marR="0" lvl="0" indent="0" algn="l" rtl="0">
                        <a:lnSpc>
                          <a:spcPct val="100000"/>
                        </a:lnSpc>
                        <a:spcBef>
                          <a:spcPts val="0"/>
                        </a:spcBef>
                        <a:spcAft>
                          <a:spcPts val="0"/>
                        </a:spcAft>
                        <a:buNone/>
                      </a:pPr>
                      <a:r>
                        <a:rPr lang="en" sz="1100" dirty="0">
                          <a:latin typeface="Times New Roman" panose="02020603050405020304" pitchFamily="18" charset="0"/>
                          <a:cs typeface="Times New Roman" panose="02020603050405020304" pitchFamily="18" charset="0"/>
                        </a:rPr>
                        <a:t>The model used for the work is:</a:t>
                      </a:r>
                      <a:endParaRPr lang="en-US" sz="1100" dirty="0">
                        <a:latin typeface="Times New Roman" panose="02020603050405020304" pitchFamily="18" charset="0"/>
                        <a:cs typeface="Times New Roman" panose="02020603050405020304" pitchFamily="18" charset="0"/>
                      </a:endParaRPr>
                    </a:p>
                    <a:p>
                      <a:pPr marL="457200" marR="0" lvl="0" indent="-298450" algn="l" rtl="0">
                        <a:lnSpc>
                          <a:spcPct val="100000"/>
                        </a:lnSpc>
                        <a:spcBef>
                          <a:spcPts val="0"/>
                        </a:spcBef>
                        <a:spcAft>
                          <a:spcPts val="0"/>
                        </a:spcAft>
                        <a:buSzPts val="1100"/>
                        <a:buChar char="●"/>
                      </a:pPr>
                      <a:r>
                        <a:rPr lang="en-US" sz="1100" dirty="0">
                          <a:latin typeface="Times New Roman" panose="02020603050405020304" pitchFamily="18" charset="0"/>
                          <a:cs typeface="Times New Roman" panose="02020603050405020304" pitchFamily="18" charset="0"/>
                        </a:rPr>
                        <a:t>Random Forest</a:t>
                      </a:r>
                    </a:p>
                    <a:p>
                      <a:pPr marL="457200" marR="0" lvl="0" indent="-298450" algn="l" rtl="0">
                        <a:lnSpc>
                          <a:spcPct val="100000"/>
                        </a:lnSpc>
                        <a:spcBef>
                          <a:spcPts val="0"/>
                        </a:spcBef>
                        <a:spcAft>
                          <a:spcPts val="0"/>
                        </a:spcAft>
                        <a:buSzPts val="1100"/>
                        <a:buChar char="●"/>
                      </a:pPr>
                      <a:r>
                        <a:rPr lang="en-US" sz="1100" dirty="0">
                          <a:latin typeface="Times New Roman" panose="02020603050405020304" pitchFamily="18" charset="0"/>
                          <a:cs typeface="Times New Roman" panose="02020603050405020304" pitchFamily="18" charset="0"/>
                        </a:rPr>
                        <a:t>Light GBM</a:t>
                      </a:r>
                    </a:p>
                    <a:p>
                      <a:pPr marL="457200" marR="0" lvl="0" indent="-298450" algn="l" rtl="0">
                        <a:lnSpc>
                          <a:spcPct val="100000"/>
                        </a:lnSpc>
                        <a:spcBef>
                          <a:spcPts val="0"/>
                        </a:spcBef>
                        <a:spcAft>
                          <a:spcPts val="0"/>
                        </a:spcAft>
                        <a:buSzPts val="1100"/>
                        <a:buChar char="●"/>
                      </a:pPr>
                      <a:r>
                        <a:rPr lang="en-US" sz="1100" dirty="0">
                          <a:latin typeface="Times New Roman" panose="02020603050405020304" pitchFamily="18" charset="0"/>
                          <a:cs typeface="Times New Roman" panose="02020603050405020304" pitchFamily="18" charset="0"/>
                        </a:rPr>
                        <a:t>Cat Boost</a:t>
                      </a:r>
                    </a:p>
                    <a:p>
                      <a:pPr marL="457200" marR="0" lvl="0" indent="-298450" algn="l" rtl="0">
                        <a:lnSpc>
                          <a:spcPct val="100000"/>
                        </a:lnSpc>
                        <a:spcBef>
                          <a:spcPts val="0"/>
                        </a:spcBef>
                        <a:spcAft>
                          <a:spcPts val="0"/>
                        </a:spcAft>
                        <a:buSzPts val="1100"/>
                        <a:buChar char="●"/>
                      </a:pPr>
                      <a:r>
                        <a:rPr lang="en-US" sz="1100" dirty="0">
                          <a:latin typeface="Times New Roman" panose="02020603050405020304" pitchFamily="18" charset="0"/>
                          <a:cs typeface="Times New Roman" panose="02020603050405020304" pitchFamily="18" charset="0"/>
                        </a:rPr>
                        <a:t>Adaptive boosting</a:t>
                      </a:r>
                    </a:p>
                  </a:txBody>
                  <a:tcPr marL="91425" marR="91425" marT="91425" marB="91425"/>
                </a:tc>
                <a:tc>
                  <a:txBody>
                    <a:bodyPr/>
                    <a:lstStyle/>
                    <a:p>
                      <a:pPr rtl="0"/>
                      <a:r>
                        <a:rPr lang="en-US" sz="1100" b="0" i="0" u="none" strike="noStrike" cap="none" dirty="0">
                          <a:solidFill>
                            <a:srgbClr val="000000"/>
                          </a:solidFill>
                          <a:effectLst/>
                          <a:latin typeface="Times New Roman" panose="02020603050405020304" pitchFamily="18" charset="0"/>
                          <a:ea typeface="Arial"/>
                          <a:cs typeface="Times New Roman" panose="02020603050405020304" pitchFamily="18" charset="0"/>
                          <a:sym typeface="Arial"/>
                        </a:rPr>
                        <a:t>Cat Boost model yielded high prediction accuracy (0.9998) and low RMSE (0.76).</a:t>
                      </a:r>
                      <a:endParaRPr lang="en-US" sz="1100" b="0" dirty="0">
                        <a:effectLst/>
                        <a:latin typeface="Times New Roman" panose="02020603050405020304" pitchFamily="18" charset="0"/>
                        <a:cs typeface="Times New Roman" panose="02020603050405020304" pitchFamily="18" charset="0"/>
                      </a:endParaRPr>
                    </a:p>
                    <a:p>
                      <a:pPr rtl="0"/>
                      <a:r>
                        <a:rPr lang="en-US" sz="1100" b="0" i="0" u="none" strike="noStrike" cap="none" dirty="0">
                          <a:solidFill>
                            <a:srgbClr val="000000"/>
                          </a:solidFill>
                          <a:effectLst/>
                          <a:latin typeface="Times New Roman" panose="02020603050405020304" pitchFamily="18" charset="0"/>
                          <a:ea typeface="Arial"/>
                          <a:cs typeface="Times New Roman" panose="02020603050405020304" pitchFamily="18" charset="0"/>
                          <a:sym typeface="Arial"/>
                        </a:rPr>
                        <a:t>Cat Boost incorporates parameters that help mitigate overfitting in datasets </a:t>
                      </a:r>
                      <a:endParaRPr lang="en-US" sz="1100" b="0" dirty="0">
                        <a:effectLst/>
                        <a:latin typeface="Times New Roman" panose="02020603050405020304" pitchFamily="18" charset="0"/>
                        <a:cs typeface="Times New Roman" panose="02020603050405020304" pitchFamily="18" charset="0"/>
                      </a:endParaRPr>
                    </a:p>
                    <a:p>
                      <a:br>
                        <a:rPr lang="en-US" sz="1100" b="0" dirty="0">
                          <a:effectLst/>
                          <a:latin typeface="Times New Roman" panose="02020603050405020304" pitchFamily="18" charset="0"/>
                          <a:cs typeface="Times New Roman" panose="02020603050405020304" pitchFamily="18" charset="0"/>
                        </a:rPr>
                      </a:br>
                      <a:endParaRPr sz="1100" dirty="0">
                        <a:latin typeface="Times New Roman" panose="02020603050405020304" pitchFamily="18" charset="0"/>
                        <a:cs typeface="Times New Roman" panose="02020603050405020304" pitchFamily="18" charset="0"/>
                      </a:endParaRPr>
                    </a:p>
                  </a:txBody>
                  <a:tcPr marL="91425" marR="91425" marT="91425" marB="91425"/>
                </a:tc>
                <a:tc>
                  <a:txBody>
                    <a:bodyPr/>
                    <a:lstStyle/>
                    <a:p>
                      <a:pPr rtl="0"/>
                      <a:r>
                        <a:rPr lang="en-US" sz="1100" b="0" i="0" u="none" strike="noStrike" cap="none" dirty="0">
                          <a:solidFill>
                            <a:srgbClr val="000000"/>
                          </a:solidFill>
                          <a:effectLst/>
                          <a:latin typeface="Times New Roman" panose="02020603050405020304" pitchFamily="18" charset="0"/>
                          <a:ea typeface="Arial"/>
                          <a:cs typeface="Times New Roman" panose="02020603050405020304" pitchFamily="18" charset="0"/>
                          <a:sym typeface="Arial"/>
                        </a:rPr>
                        <a:t>Performance needs to be validated under diverse air quality conditions</a:t>
                      </a:r>
                      <a:endParaRPr lang="en-US" sz="1100" b="0" dirty="0">
                        <a:effectLst/>
                        <a:latin typeface="Times New Roman" panose="02020603050405020304" pitchFamily="18" charset="0"/>
                        <a:cs typeface="Times New Roman" panose="02020603050405020304" pitchFamily="18" charset="0"/>
                      </a:endParaRPr>
                    </a:p>
                    <a:p>
                      <a:pPr rtl="0"/>
                      <a:r>
                        <a:rPr lang="en-US" sz="1100" b="0" i="0" u="none" strike="noStrike" cap="none" dirty="0">
                          <a:solidFill>
                            <a:srgbClr val="000000"/>
                          </a:solidFill>
                          <a:effectLst/>
                          <a:latin typeface="Times New Roman" panose="02020603050405020304" pitchFamily="18" charset="0"/>
                          <a:ea typeface="Arial"/>
                          <a:cs typeface="Times New Roman" panose="02020603050405020304" pitchFamily="18" charset="0"/>
                          <a:sym typeface="Arial"/>
                        </a:rPr>
                        <a:t>The </a:t>
                      </a:r>
                      <a:r>
                        <a:rPr lang="en-US" sz="1100" b="0" i="0" u="none" strike="noStrike" cap="none" dirty="0" err="1">
                          <a:solidFill>
                            <a:srgbClr val="000000"/>
                          </a:solidFill>
                          <a:effectLst/>
                          <a:latin typeface="Times New Roman" panose="02020603050405020304" pitchFamily="18" charset="0"/>
                          <a:ea typeface="Arial"/>
                          <a:cs typeface="Times New Roman" panose="02020603050405020304" pitchFamily="18" charset="0"/>
                          <a:sym typeface="Arial"/>
                        </a:rPr>
                        <a:t>covid</a:t>
                      </a:r>
                      <a:r>
                        <a:rPr lang="en-US" sz="1100" b="0" i="0" u="none" strike="noStrike" cap="none" dirty="0">
                          <a:solidFill>
                            <a:srgbClr val="000000"/>
                          </a:solidFill>
                          <a:effectLst/>
                          <a:latin typeface="Times New Roman" panose="02020603050405020304" pitchFamily="18" charset="0"/>
                          <a:ea typeface="Arial"/>
                          <a:cs typeface="Times New Roman" panose="02020603050405020304" pitchFamily="18" charset="0"/>
                          <a:sym typeface="Arial"/>
                        </a:rPr>
                        <a:t> lockdown has affected the AQI levels</a:t>
                      </a:r>
                      <a:endParaRPr lang="en-US" sz="1100" b="0" dirty="0">
                        <a:effectLst/>
                        <a:latin typeface="Times New Roman" panose="02020603050405020304" pitchFamily="18" charset="0"/>
                        <a:cs typeface="Times New Roman" panose="02020603050405020304" pitchFamily="18" charset="0"/>
                      </a:endParaRPr>
                    </a:p>
                    <a:p>
                      <a:br>
                        <a:rPr lang="en-US" sz="1100" dirty="0">
                          <a:latin typeface="Times New Roman" panose="02020603050405020304" pitchFamily="18" charset="0"/>
                          <a:cs typeface="Times New Roman" panose="02020603050405020304" pitchFamily="18" charset="0"/>
                        </a:rPr>
                      </a:br>
                      <a:endParaRPr sz="1100" dirty="0">
                        <a:latin typeface="Times New Roman" panose="02020603050405020304" pitchFamily="18" charset="0"/>
                        <a:cs typeface="Times New Roman" panose="02020603050405020304" pitchFamily="18" charset="0"/>
                      </a:endParaRPr>
                    </a:p>
                  </a:txBody>
                  <a:tcPr marL="91425" marR="91425" marT="91425" marB="91425"/>
                </a:tc>
                <a:extLst>
                  <a:ext uri="{0D108BD9-81ED-4DB2-BD59-A6C34878D82A}">
                    <a16:rowId xmlns:a16="http://schemas.microsoft.com/office/drawing/2014/main" val="10003"/>
                  </a:ext>
                </a:extLst>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19"/>
          <p:cNvSpPr txBox="1">
            <a:spLocks noGrp="1"/>
          </p:cNvSpPr>
          <p:nvPr>
            <p:ph type="title"/>
          </p:nvPr>
        </p:nvSpPr>
        <p:spPr>
          <a:xfrm>
            <a:off x="2658450" y="258350"/>
            <a:ext cx="5565600" cy="10668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sz="2800" b="1" dirty="0"/>
              <a:t>Problem Statement</a:t>
            </a:r>
            <a:endParaRPr sz="2800" b="1" dirty="0"/>
          </a:p>
        </p:txBody>
      </p:sp>
      <p:pic>
        <p:nvPicPr>
          <p:cNvPr id="105" name="Google Shape;105;p19"/>
          <p:cNvPicPr preferRelativeResize="0"/>
          <p:nvPr/>
        </p:nvPicPr>
        <p:blipFill rotWithShape="1">
          <a:blip r:embed="rId3">
            <a:alphaModFix/>
          </a:blip>
          <a:srcRect l="-2180" t="-10000" r="2180" b="10000"/>
          <a:stretch/>
        </p:blipFill>
        <p:spPr>
          <a:xfrm>
            <a:off x="6438600" y="-47150"/>
            <a:ext cx="2705400" cy="708915"/>
          </a:xfrm>
          <a:prstGeom prst="rect">
            <a:avLst/>
          </a:prstGeom>
          <a:noFill/>
          <a:ln>
            <a:noFill/>
          </a:ln>
        </p:spPr>
      </p:pic>
      <p:sp>
        <p:nvSpPr>
          <p:cNvPr id="106" name="Google Shape;106;p19"/>
          <p:cNvSpPr txBox="1"/>
          <p:nvPr/>
        </p:nvSpPr>
        <p:spPr>
          <a:xfrm>
            <a:off x="729650" y="1581200"/>
            <a:ext cx="7833000" cy="2031295"/>
          </a:xfrm>
          <a:prstGeom prst="rect">
            <a:avLst/>
          </a:prstGeom>
          <a:noFill/>
          <a:ln>
            <a:noFill/>
          </a:ln>
        </p:spPr>
        <p:txBody>
          <a:bodyPr spcFirstLastPara="1" wrap="square" lIns="91425" tIns="91425" rIns="91425" bIns="91425" anchor="t" anchorCtr="0">
            <a:spAutoFit/>
          </a:bodyPr>
          <a:lstStyle/>
          <a:p>
            <a:pPr marL="457200" lvl="0" indent="-317500" algn="l" rtl="0">
              <a:lnSpc>
                <a:spcPct val="150000"/>
              </a:lnSpc>
              <a:spcBef>
                <a:spcPts val="0"/>
              </a:spcBef>
              <a:spcAft>
                <a:spcPts val="0"/>
              </a:spcAft>
              <a:buClr>
                <a:schemeClr val="dk1"/>
              </a:buClr>
              <a:buSzPts val="1400"/>
              <a:buFont typeface="Raleway"/>
              <a:buChar char="●"/>
            </a:pPr>
            <a:r>
              <a:rPr lang="en-US" sz="1600" dirty="0">
                <a:solidFill>
                  <a:schemeClr val="dk1"/>
                </a:solidFill>
                <a:latin typeface="Times New Roman" panose="02020603050405020304" pitchFamily="18" charset="0"/>
                <a:ea typeface="Raleway"/>
                <a:cs typeface="Times New Roman" panose="02020603050405020304" pitchFamily="18" charset="0"/>
                <a:sym typeface="Raleway"/>
              </a:rPr>
              <a:t>To enhance accuracy in AQI forecasting to facilitate informed decision-making for environmental regulation.</a:t>
            </a:r>
          </a:p>
          <a:p>
            <a:pPr marL="457200" lvl="0" indent="-317500" algn="l" rtl="0">
              <a:lnSpc>
                <a:spcPct val="150000"/>
              </a:lnSpc>
              <a:spcBef>
                <a:spcPts val="0"/>
              </a:spcBef>
              <a:spcAft>
                <a:spcPts val="0"/>
              </a:spcAft>
              <a:buClr>
                <a:schemeClr val="dk1"/>
              </a:buClr>
              <a:buSzPts val="1400"/>
              <a:buFont typeface="Raleway"/>
              <a:buChar char="●"/>
            </a:pPr>
            <a:r>
              <a:rPr lang="en-US" sz="1600" dirty="0">
                <a:solidFill>
                  <a:schemeClr val="dk1"/>
                </a:solidFill>
                <a:latin typeface="Times New Roman" panose="02020603050405020304" pitchFamily="18" charset="0"/>
                <a:ea typeface="Raleway"/>
                <a:cs typeface="Times New Roman" panose="02020603050405020304" pitchFamily="18" charset="0"/>
                <a:sym typeface="Raleway"/>
              </a:rPr>
              <a:t>To provide timely warnings and precautions to the public regarding air quality levels.</a:t>
            </a:r>
          </a:p>
          <a:p>
            <a:pPr marL="457200" lvl="0" indent="-317500" algn="l" rtl="0">
              <a:lnSpc>
                <a:spcPct val="150000"/>
              </a:lnSpc>
              <a:spcBef>
                <a:spcPts val="0"/>
              </a:spcBef>
              <a:spcAft>
                <a:spcPts val="0"/>
              </a:spcAft>
              <a:buClr>
                <a:schemeClr val="dk1"/>
              </a:buClr>
              <a:buSzPts val="1400"/>
              <a:buFont typeface="Raleway"/>
              <a:buChar char="●"/>
            </a:pPr>
            <a:r>
              <a:rPr lang="en-US" sz="1600" dirty="0">
                <a:solidFill>
                  <a:schemeClr val="dk1"/>
                </a:solidFill>
                <a:latin typeface="Times New Roman" panose="02020603050405020304" pitchFamily="18" charset="0"/>
                <a:ea typeface="Raleway"/>
                <a:cs typeface="Times New Roman" panose="02020603050405020304" pitchFamily="18" charset="0"/>
                <a:sym typeface="Raleway"/>
              </a:rPr>
              <a:t>To Enable proactive measures for mitigating the impact of air pollution on public health.</a:t>
            </a:r>
            <a:endParaRPr sz="1600" dirty="0">
              <a:solidFill>
                <a:schemeClr val="dk1"/>
              </a:solidFill>
              <a:latin typeface="Times New Roman" panose="02020603050405020304" pitchFamily="18" charset="0"/>
              <a:ea typeface="Raleway"/>
              <a:cs typeface="Times New Roman" panose="02020603050405020304" pitchFamily="18" charset="0"/>
              <a:sym typeface="Raleway"/>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pic>
        <p:nvPicPr>
          <p:cNvPr id="79" name="Google Shape;79;p16"/>
          <p:cNvPicPr preferRelativeResize="0"/>
          <p:nvPr/>
        </p:nvPicPr>
        <p:blipFill rotWithShape="1">
          <a:blip r:embed="rId3">
            <a:alphaModFix/>
          </a:blip>
          <a:srcRect l="-2180" t="-10000" r="2180" b="10000"/>
          <a:stretch/>
        </p:blipFill>
        <p:spPr>
          <a:xfrm>
            <a:off x="6438600" y="-47150"/>
            <a:ext cx="2705400" cy="708915"/>
          </a:xfrm>
          <a:prstGeom prst="rect">
            <a:avLst/>
          </a:prstGeom>
          <a:noFill/>
          <a:ln>
            <a:noFill/>
          </a:ln>
        </p:spPr>
      </p:pic>
      <p:sp>
        <p:nvSpPr>
          <p:cNvPr id="80" name="Google Shape;80;p16"/>
          <p:cNvSpPr txBox="1"/>
          <p:nvPr/>
        </p:nvSpPr>
        <p:spPr>
          <a:xfrm>
            <a:off x="1032510" y="1336040"/>
            <a:ext cx="7078980" cy="2262127"/>
          </a:xfrm>
          <a:prstGeom prst="rect">
            <a:avLst/>
          </a:prstGeom>
          <a:noFill/>
          <a:ln>
            <a:noFill/>
          </a:ln>
        </p:spPr>
        <p:txBody>
          <a:bodyPr spcFirstLastPara="1" wrap="square" lIns="91425" tIns="91425" rIns="91425" bIns="91425" anchor="t" anchorCtr="0">
            <a:spAutoFit/>
          </a:bodyPr>
          <a:lstStyle/>
          <a:p>
            <a:pPr marL="285750" lvl="0" indent="-285750" algn="l" rtl="0">
              <a:lnSpc>
                <a:spcPct val="150000"/>
              </a:lnSpc>
              <a:spcBef>
                <a:spcPts val="0"/>
              </a:spcBef>
              <a:spcAft>
                <a:spcPts val="0"/>
              </a:spcAft>
              <a:buFont typeface="Arial" panose="020B0604020202020204" pitchFamily="34" charset="0"/>
              <a:buChar char="•"/>
            </a:pPr>
            <a:r>
              <a:rPr lang="en-US" sz="1500" dirty="0">
                <a:solidFill>
                  <a:schemeClr val="dk1"/>
                </a:solidFill>
                <a:latin typeface="Times New Roman" panose="02020603050405020304" pitchFamily="18" charset="0"/>
                <a:ea typeface="Raleway"/>
                <a:cs typeface="Times New Roman" panose="02020603050405020304" pitchFamily="18" charset="0"/>
                <a:sym typeface="Raleway"/>
              </a:rPr>
              <a:t> Implement advanced machine learning techniques on CPCB data to enhance accuracy and reliability in AQI prediction.</a:t>
            </a:r>
          </a:p>
          <a:p>
            <a:pPr marL="285750" lvl="0" indent="-285750" algn="l" rtl="0">
              <a:lnSpc>
                <a:spcPct val="150000"/>
              </a:lnSpc>
              <a:spcBef>
                <a:spcPts val="0"/>
              </a:spcBef>
              <a:spcAft>
                <a:spcPts val="0"/>
              </a:spcAft>
              <a:buFont typeface="Arial" panose="020B0604020202020204" pitchFamily="34" charset="0"/>
              <a:buChar char="•"/>
            </a:pPr>
            <a:r>
              <a:rPr lang="en-US" sz="1500" dirty="0">
                <a:solidFill>
                  <a:schemeClr val="dk1"/>
                </a:solidFill>
                <a:latin typeface="Times New Roman" panose="02020603050405020304" pitchFamily="18" charset="0"/>
                <a:ea typeface="Raleway"/>
                <a:cs typeface="Times New Roman" panose="02020603050405020304" pitchFamily="18" charset="0"/>
                <a:sym typeface="Raleway"/>
              </a:rPr>
              <a:t> Evaluate the performance of developed models against existing methods to validate effectiveness.</a:t>
            </a:r>
          </a:p>
          <a:p>
            <a:pPr marL="285750" lvl="0" indent="-285750" algn="l" rtl="0">
              <a:lnSpc>
                <a:spcPct val="150000"/>
              </a:lnSpc>
              <a:spcBef>
                <a:spcPts val="0"/>
              </a:spcBef>
              <a:spcAft>
                <a:spcPts val="0"/>
              </a:spcAft>
              <a:buFont typeface="Arial" panose="020B0604020202020204" pitchFamily="34" charset="0"/>
              <a:buChar char="•"/>
            </a:pPr>
            <a:r>
              <a:rPr lang="en-US" sz="1500" dirty="0">
                <a:solidFill>
                  <a:schemeClr val="dk1"/>
                </a:solidFill>
                <a:latin typeface="Times New Roman" panose="02020603050405020304" pitchFamily="18" charset="0"/>
                <a:ea typeface="Raleway"/>
                <a:cs typeface="Times New Roman" panose="02020603050405020304" pitchFamily="18" charset="0"/>
                <a:sym typeface="Raleway"/>
              </a:rPr>
              <a:t> Demonstrate the potential of the proposed approach to optimize environmental management strategies and safeguard public health against air pollution hazards.</a:t>
            </a:r>
          </a:p>
        </p:txBody>
      </p:sp>
      <p:sp>
        <p:nvSpPr>
          <p:cNvPr id="2" name="Title 1">
            <a:extLst>
              <a:ext uri="{FF2B5EF4-FFF2-40B4-BE49-F238E27FC236}">
                <a16:creationId xmlns:a16="http://schemas.microsoft.com/office/drawing/2014/main" id="{35840C99-4CE4-1628-1FD1-8FA686702C85}"/>
              </a:ext>
            </a:extLst>
          </p:cNvPr>
          <p:cNvSpPr>
            <a:spLocks noGrp="1"/>
          </p:cNvSpPr>
          <p:nvPr>
            <p:ph type="title"/>
          </p:nvPr>
        </p:nvSpPr>
        <p:spPr/>
        <p:txBody>
          <a:bodyPr>
            <a:noAutofit/>
          </a:bodyPr>
          <a:lstStyle/>
          <a:p>
            <a:pPr algn="ctr"/>
            <a:r>
              <a:rPr lang="en-IN" b="1" dirty="0"/>
              <a:t>Objectives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7">
          <a:extLst>
            <a:ext uri="{FF2B5EF4-FFF2-40B4-BE49-F238E27FC236}">
              <a16:creationId xmlns:a16="http://schemas.microsoft.com/office/drawing/2014/main" id="{410D8624-92F0-0A02-8FB8-8B92B1B5ECB8}"/>
            </a:ext>
          </a:extLst>
        </p:cNvPr>
        <p:cNvGrpSpPr/>
        <p:nvPr/>
      </p:nvGrpSpPr>
      <p:grpSpPr>
        <a:xfrm>
          <a:off x="0" y="0"/>
          <a:ext cx="0" cy="0"/>
          <a:chOff x="0" y="0"/>
          <a:chExt cx="0" cy="0"/>
        </a:xfrm>
      </p:grpSpPr>
      <p:pic>
        <p:nvPicPr>
          <p:cNvPr id="79" name="Google Shape;79;p16">
            <a:extLst>
              <a:ext uri="{FF2B5EF4-FFF2-40B4-BE49-F238E27FC236}">
                <a16:creationId xmlns:a16="http://schemas.microsoft.com/office/drawing/2014/main" id="{D1D68BE7-EF03-543C-4B26-6D233B556C75}"/>
              </a:ext>
            </a:extLst>
          </p:cNvPr>
          <p:cNvPicPr preferRelativeResize="0"/>
          <p:nvPr/>
        </p:nvPicPr>
        <p:blipFill rotWithShape="1">
          <a:blip r:embed="rId3">
            <a:alphaModFix/>
          </a:blip>
          <a:srcRect l="-2180" t="-10000" r="2180" b="10000"/>
          <a:stretch/>
        </p:blipFill>
        <p:spPr>
          <a:xfrm>
            <a:off x="6438600" y="-47150"/>
            <a:ext cx="2705400" cy="708915"/>
          </a:xfrm>
          <a:prstGeom prst="rect">
            <a:avLst/>
          </a:prstGeom>
          <a:noFill/>
          <a:ln>
            <a:noFill/>
          </a:ln>
        </p:spPr>
      </p:pic>
      <p:sp>
        <p:nvSpPr>
          <p:cNvPr id="2" name="Title 1">
            <a:extLst>
              <a:ext uri="{FF2B5EF4-FFF2-40B4-BE49-F238E27FC236}">
                <a16:creationId xmlns:a16="http://schemas.microsoft.com/office/drawing/2014/main" id="{605D0DBB-9CF6-FDE1-0A7A-A563801558A5}"/>
              </a:ext>
            </a:extLst>
          </p:cNvPr>
          <p:cNvSpPr>
            <a:spLocks noGrp="1"/>
          </p:cNvSpPr>
          <p:nvPr>
            <p:ph type="title"/>
          </p:nvPr>
        </p:nvSpPr>
        <p:spPr>
          <a:xfrm>
            <a:off x="98824" y="375415"/>
            <a:ext cx="8520600" cy="572700"/>
          </a:xfrm>
        </p:spPr>
        <p:txBody>
          <a:bodyPr>
            <a:noAutofit/>
          </a:bodyPr>
          <a:lstStyle/>
          <a:p>
            <a:pPr algn="ctr"/>
            <a:r>
              <a:rPr lang="en-IN" b="1" dirty="0"/>
              <a:t>Methodology</a:t>
            </a:r>
          </a:p>
        </p:txBody>
      </p:sp>
      <p:sp>
        <p:nvSpPr>
          <p:cNvPr id="3" name="Google Shape;80;p16">
            <a:extLst>
              <a:ext uri="{FF2B5EF4-FFF2-40B4-BE49-F238E27FC236}">
                <a16:creationId xmlns:a16="http://schemas.microsoft.com/office/drawing/2014/main" id="{19C1FF77-1EA5-7FF4-9BC9-FAC16628F9EF}"/>
              </a:ext>
            </a:extLst>
          </p:cNvPr>
          <p:cNvSpPr txBox="1"/>
          <p:nvPr/>
        </p:nvSpPr>
        <p:spPr>
          <a:xfrm>
            <a:off x="572701" y="993706"/>
            <a:ext cx="8441357" cy="4247286"/>
          </a:xfrm>
          <a:prstGeom prst="rect">
            <a:avLst/>
          </a:prstGeom>
          <a:noFill/>
          <a:ln>
            <a:noFill/>
          </a:ln>
        </p:spPr>
        <p:txBody>
          <a:bodyPr spcFirstLastPara="1" wrap="square" lIns="91425" tIns="91425" rIns="91425" bIns="91425" anchor="t" anchorCtr="0">
            <a:spAutoFit/>
          </a:bodyPr>
          <a:lstStyle/>
          <a:p>
            <a:pPr marL="285750" lvl="0" indent="-285750" algn="l" rtl="0">
              <a:lnSpc>
                <a:spcPct val="150000"/>
              </a:lnSpc>
              <a:spcBef>
                <a:spcPts val="0"/>
              </a:spcBef>
              <a:spcAft>
                <a:spcPts val="0"/>
              </a:spcAft>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We chose Tirupati monitoring station to work with and apply the base paper.</a:t>
            </a:r>
          </a:p>
          <a:p>
            <a:pPr marL="285750" lvl="0" indent="-285750" algn="l" rtl="0">
              <a:lnSpc>
                <a:spcPct val="150000"/>
              </a:lnSpc>
              <a:spcBef>
                <a:spcPts val="0"/>
              </a:spcBef>
              <a:spcAft>
                <a:spcPts val="0"/>
              </a:spcAft>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Initially, data is processed to remove noises and handle missing values. Then the data is explored for patterns and a comprehensive analysis is made using apt tools like correlation matrix.</a:t>
            </a:r>
          </a:p>
          <a:p>
            <a:pPr marL="285750" lvl="0" indent="-285750" algn="l" rtl="0">
              <a:lnSpc>
                <a:spcPct val="150000"/>
              </a:lnSpc>
              <a:spcBef>
                <a:spcPts val="0"/>
              </a:spcBef>
              <a:spcAft>
                <a:spcPts val="0"/>
              </a:spcAft>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Data is transformed and standardized before fitting it to the model for training and testing.</a:t>
            </a:r>
          </a:p>
          <a:p>
            <a:pPr marL="285750" lvl="0" indent="-285750" algn="l" rtl="0">
              <a:lnSpc>
                <a:spcPct val="150000"/>
              </a:lnSpc>
              <a:spcBef>
                <a:spcPts val="0"/>
              </a:spcBef>
              <a:spcAft>
                <a:spcPts val="0"/>
              </a:spcAft>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To ensure the robustness of the models, we used 5-fold cross-validation, computed MAE, MSE, RMSE, and R2 scores for each fold, and reported the mean and standard deviation of each metric across all folds. When a model has a higher R2 score and lower MAE and MSE scores, it is generally regarded as performing better</a:t>
            </a:r>
            <a:endParaRPr lang="en-US" sz="1600" dirty="0">
              <a:solidFill>
                <a:schemeClr val="dk1"/>
              </a:solidFill>
              <a:latin typeface="Times New Roman" panose="02020603050405020304" pitchFamily="18" charset="0"/>
              <a:cs typeface="Times New Roman" panose="02020603050405020304" pitchFamily="18" charset="0"/>
              <a:sym typeface="Raleway"/>
            </a:endParaRPr>
          </a:p>
          <a:p>
            <a:pPr marL="285750" lvl="0" indent="-285750" algn="l" rtl="0">
              <a:lnSpc>
                <a:spcPct val="150000"/>
              </a:lnSpc>
              <a:spcBef>
                <a:spcPts val="0"/>
              </a:spcBef>
              <a:spcAft>
                <a:spcPts val="0"/>
              </a:spcAft>
              <a:buFont typeface="Arial" panose="020B0604020202020204" pitchFamily="34" charset="0"/>
              <a:buChar char="•"/>
            </a:pPr>
            <a:r>
              <a:rPr lang="en-US" sz="1600" dirty="0">
                <a:solidFill>
                  <a:schemeClr val="dk1"/>
                </a:solidFill>
                <a:latin typeface="Times New Roman" panose="02020603050405020304" pitchFamily="18" charset="0"/>
                <a:ea typeface="Raleway"/>
                <a:cs typeface="Times New Roman" panose="02020603050405020304" pitchFamily="18" charset="0"/>
                <a:sym typeface="Raleway"/>
              </a:rPr>
              <a:t>Models and methods - Random Forest, </a:t>
            </a:r>
            <a:r>
              <a:rPr lang="en-US" sz="1600" dirty="0" err="1">
                <a:solidFill>
                  <a:schemeClr val="dk1"/>
                </a:solidFill>
                <a:latin typeface="Times New Roman" panose="02020603050405020304" pitchFamily="18" charset="0"/>
                <a:ea typeface="Raleway"/>
                <a:cs typeface="Times New Roman" panose="02020603050405020304" pitchFamily="18" charset="0"/>
                <a:sym typeface="Raleway"/>
              </a:rPr>
              <a:t>XGBoost</a:t>
            </a:r>
            <a:r>
              <a:rPr lang="en-US" sz="1600" dirty="0">
                <a:solidFill>
                  <a:schemeClr val="dk1"/>
                </a:solidFill>
                <a:latin typeface="Times New Roman" panose="02020603050405020304" pitchFamily="18" charset="0"/>
                <a:ea typeface="Raleway"/>
                <a:cs typeface="Times New Roman" panose="02020603050405020304" pitchFamily="18" charset="0"/>
                <a:sym typeface="Raleway"/>
              </a:rPr>
              <a:t>, Bagging Regressor, LGBM Regressor</a:t>
            </a:r>
          </a:p>
          <a:p>
            <a:pPr marL="285750" lvl="0" indent="-285750" algn="l" rtl="0">
              <a:lnSpc>
                <a:spcPct val="150000"/>
              </a:lnSpc>
              <a:spcBef>
                <a:spcPts val="0"/>
              </a:spcBef>
              <a:spcAft>
                <a:spcPts val="0"/>
              </a:spcAft>
              <a:buFont typeface="Arial" panose="020B0604020202020204" pitchFamily="34" charset="0"/>
              <a:buChar char="•"/>
            </a:pPr>
            <a:r>
              <a:rPr lang="en-US" sz="1600" dirty="0">
                <a:solidFill>
                  <a:schemeClr val="dk1"/>
                </a:solidFill>
                <a:latin typeface="Times New Roman" panose="02020603050405020304" pitchFamily="18" charset="0"/>
                <a:ea typeface="Raleway"/>
                <a:cs typeface="Times New Roman" panose="02020603050405020304" pitchFamily="18" charset="0"/>
                <a:sym typeface="Raleway"/>
              </a:rPr>
              <a:t>Python libraries and modules - </a:t>
            </a:r>
            <a:r>
              <a:rPr lang="en-US" sz="1600" dirty="0" err="1">
                <a:solidFill>
                  <a:schemeClr val="dk1"/>
                </a:solidFill>
                <a:latin typeface="Times New Roman" panose="02020603050405020304" pitchFamily="18" charset="0"/>
                <a:ea typeface="Raleway"/>
                <a:cs typeface="Times New Roman" panose="02020603050405020304" pitchFamily="18" charset="0"/>
                <a:sym typeface="Raleway"/>
              </a:rPr>
              <a:t>numpy</a:t>
            </a:r>
            <a:r>
              <a:rPr lang="en-US" sz="1600" dirty="0">
                <a:solidFill>
                  <a:schemeClr val="dk1"/>
                </a:solidFill>
                <a:latin typeface="Times New Roman" panose="02020603050405020304" pitchFamily="18" charset="0"/>
                <a:ea typeface="Raleway"/>
                <a:cs typeface="Times New Roman" panose="02020603050405020304" pitchFamily="18" charset="0"/>
                <a:sym typeface="Raleway"/>
              </a:rPr>
              <a:t>, pandas, seaborn, </a:t>
            </a:r>
            <a:r>
              <a:rPr lang="en-US" sz="1600" dirty="0" err="1">
                <a:solidFill>
                  <a:schemeClr val="dk1"/>
                </a:solidFill>
                <a:latin typeface="Times New Roman" panose="02020603050405020304" pitchFamily="18" charset="0"/>
                <a:ea typeface="Raleway"/>
                <a:cs typeface="Times New Roman" panose="02020603050405020304" pitchFamily="18" charset="0"/>
                <a:sym typeface="Raleway"/>
              </a:rPr>
              <a:t>sklearn.model_selection</a:t>
            </a:r>
            <a:r>
              <a:rPr lang="en-US" sz="1600" dirty="0">
                <a:solidFill>
                  <a:schemeClr val="dk1"/>
                </a:solidFill>
                <a:latin typeface="Times New Roman" panose="02020603050405020304" pitchFamily="18" charset="0"/>
                <a:ea typeface="Raleway"/>
                <a:cs typeface="Times New Roman" panose="02020603050405020304" pitchFamily="18" charset="0"/>
                <a:sym typeface="Raleway"/>
              </a:rPr>
              <a:t>, </a:t>
            </a:r>
            <a:r>
              <a:rPr lang="en-US" sz="1600" dirty="0" err="1">
                <a:solidFill>
                  <a:schemeClr val="dk1"/>
                </a:solidFill>
                <a:latin typeface="Times New Roman" panose="02020603050405020304" pitchFamily="18" charset="0"/>
                <a:ea typeface="Raleway"/>
                <a:cs typeface="Times New Roman" panose="02020603050405020304" pitchFamily="18" charset="0"/>
                <a:sym typeface="Raleway"/>
              </a:rPr>
              <a:t>GridSearchCV</a:t>
            </a:r>
            <a:endParaRPr lang="en-US" sz="1600" dirty="0">
              <a:solidFill>
                <a:schemeClr val="dk1"/>
              </a:solidFill>
              <a:latin typeface="Times New Roman" panose="02020603050405020304" pitchFamily="18" charset="0"/>
              <a:ea typeface="Raleway"/>
              <a:cs typeface="Times New Roman" panose="02020603050405020304" pitchFamily="18" charset="0"/>
              <a:sym typeface="Raleway"/>
            </a:endParaRPr>
          </a:p>
          <a:p>
            <a:pPr lvl="0" algn="l" rtl="0">
              <a:lnSpc>
                <a:spcPct val="150000"/>
              </a:lnSpc>
              <a:spcBef>
                <a:spcPts val="0"/>
              </a:spcBef>
              <a:spcAft>
                <a:spcPts val="0"/>
              </a:spcAft>
            </a:pPr>
            <a:endParaRPr lang="en-US" sz="1600" dirty="0">
              <a:solidFill>
                <a:schemeClr val="dk1"/>
              </a:solidFill>
              <a:latin typeface="Times New Roman" panose="02020603050405020304" pitchFamily="18" charset="0"/>
              <a:ea typeface="Raleway"/>
              <a:cs typeface="Times New Roman" panose="02020603050405020304" pitchFamily="18" charset="0"/>
              <a:sym typeface="Raleway"/>
            </a:endParaRPr>
          </a:p>
        </p:txBody>
      </p:sp>
    </p:spTree>
    <p:extLst>
      <p:ext uri="{BB962C8B-B14F-4D97-AF65-F5344CB8AC3E}">
        <p14:creationId xmlns:p14="http://schemas.microsoft.com/office/powerpoint/2010/main" val="1018386398"/>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921</TotalTime>
  <Words>3289</Words>
  <Application>Microsoft Office PowerPoint</Application>
  <PresentationFormat>On-screen Show (16:9)</PresentationFormat>
  <Paragraphs>372</Paragraphs>
  <Slides>38</Slides>
  <Notes>37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38</vt:i4>
      </vt:variant>
    </vt:vector>
  </HeadingPairs>
  <TitlesOfParts>
    <vt:vector size="44" baseType="lpstr">
      <vt:lpstr>Arial</vt:lpstr>
      <vt:lpstr>Wingdings</vt:lpstr>
      <vt:lpstr>Times New Roman</vt:lpstr>
      <vt:lpstr>Raleway</vt:lpstr>
      <vt:lpstr>Merriweather</vt:lpstr>
      <vt:lpstr>Simple Light</vt:lpstr>
      <vt:lpstr>Optimal Machine Learning Techniques to Predict Air Quality Index</vt:lpstr>
      <vt:lpstr>Contents of this Presentation</vt:lpstr>
      <vt:lpstr>Base Paper</vt:lpstr>
      <vt:lpstr>Abstract</vt:lpstr>
      <vt:lpstr>      Literature Survey</vt:lpstr>
      <vt:lpstr>PowerPoint Presentation</vt:lpstr>
      <vt:lpstr>Problem Statement</vt:lpstr>
      <vt:lpstr>Objectives</vt:lpstr>
      <vt:lpstr>Methodology</vt:lpstr>
      <vt:lpstr>System Architecture/Flow diagram of the work</vt:lpstr>
      <vt:lpstr>       Dataset</vt:lpstr>
      <vt:lpstr>Modules</vt:lpstr>
      <vt:lpstr>Module 1 – Data Preprocessing</vt:lpstr>
      <vt:lpstr>Module 1 – Data Preprocessing</vt:lpstr>
      <vt:lpstr>Module 1 – EDA</vt:lpstr>
      <vt:lpstr>Module 1 – EDA</vt:lpstr>
      <vt:lpstr>Module 1 – Data Transformation</vt:lpstr>
      <vt:lpstr>Module 2 – Model Development:</vt:lpstr>
      <vt:lpstr>Module 2 – RandomForest</vt:lpstr>
      <vt:lpstr>Module 2–RandomForest algorithm</vt:lpstr>
      <vt:lpstr>Module 2 – XGBoost</vt:lpstr>
      <vt:lpstr>Module 2–XGBoost algorithm</vt:lpstr>
      <vt:lpstr>Module 2 – Bagging Regressor</vt:lpstr>
      <vt:lpstr>Module 2–Bagging Regressor algo</vt:lpstr>
      <vt:lpstr>Module 2 – LightGBM Regressor</vt:lpstr>
      <vt:lpstr>Module 2–LGBM Regressor algo</vt:lpstr>
      <vt:lpstr>Module 3 </vt:lpstr>
      <vt:lpstr>Module 3– Density vs Residuals</vt:lpstr>
      <vt:lpstr>Module 3– True vs Predicted values</vt:lpstr>
      <vt:lpstr>Module 3– Predicted vs Residuals</vt:lpstr>
      <vt:lpstr>Module 3– Residual Histograms</vt:lpstr>
      <vt:lpstr>Module 3– Comparative Analysis</vt:lpstr>
      <vt:lpstr>Module 3– Comparative Analysis</vt:lpstr>
      <vt:lpstr>Module 3– Result &amp; Inferences</vt:lpstr>
      <vt:lpstr>Module 3– Conclusion</vt:lpstr>
      <vt:lpstr>WORK PLAN</vt:lpstr>
      <vt:lpstr>        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Optimal Machine Learning Techniques to Predict Air Quality Index</dc:title>
  <dc:creator>HEMANTH BABU CHAVA</dc:creator>
  <cp:lastModifiedBy>Manjunath P</cp:lastModifiedBy>
  <cp:revision>25</cp:revision>
  <dcterms:modified xsi:type="dcterms:W3CDTF">2024-04-13T04:39:49Z</dcterms:modified>
</cp:coreProperties>
</file>